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7" r:id="rId3"/>
    <p:sldId id="348" r:id="rId4"/>
    <p:sldId id="258" r:id="rId5"/>
    <p:sldId id="261" r:id="rId6"/>
    <p:sldId id="259" r:id="rId7"/>
    <p:sldId id="262" r:id="rId8"/>
    <p:sldId id="316" r:id="rId9"/>
    <p:sldId id="349" r:id="rId10"/>
    <p:sldId id="317" r:id="rId11"/>
    <p:sldId id="318" r:id="rId12"/>
    <p:sldId id="319" r:id="rId13"/>
    <p:sldId id="350" r:id="rId14"/>
    <p:sldId id="263" r:id="rId15"/>
    <p:sldId id="264" r:id="rId16"/>
    <p:sldId id="265" r:id="rId17"/>
    <p:sldId id="266" r:id="rId18"/>
    <p:sldId id="267" r:id="rId19"/>
    <p:sldId id="268" r:id="rId20"/>
    <p:sldId id="351" r:id="rId21"/>
    <p:sldId id="269" r:id="rId22"/>
    <p:sldId id="352" r:id="rId23"/>
    <p:sldId id="270" r:id="rId24"/>
    <p:sldId id="271" r:id="rId25"/>
    <p:sldId id="272" r:id="rId26"/>
    <p:sldId id="273" r:id="rId27"/>
    <p:sldId id="353" r:id="rId28"/>
    <p:sldId id="354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3" r:id="rId38"/>
    <p:sldId id="284" r:id="rId39"/>
    <p:sldId id="285" r:id="rId40"/>
    <p:sldId id="282" r:id="rId41"/>
    <p:sldId id="357" r:id="rId42"/>
    <p:sldId id="320" r:id="rId43"/>
    <p:sldId id="359" r:id="rId44"/>
    <p:sldId id="321" r:id="rId45"/>
    <p:sldId id="360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286" r:id="rId54"/>
    <p:sldId id="287" r:id="rId55"/>
    <p:sldId id="289" r:id="rId56"/>
    <p:sldId id="290" r:id="rId57"/>
    <p:sldId id="342" r:id="rId58"/>
    <p:sldId id="297" r:id="rId59"/>
    <p:sldId id="291" r:id="rId60"/>
    <p:sldId id="292" r:id="rId61"/>
    <p:sldId id="294" r:id="rId62"/>
    <p:sldId id="293" r:id="rId63"/>
    <p:sldId id="295" r:id="rId64"/>
    <p:sldId id="298" r:id="rId65"/>
    <p:sldId id="296" r:id="rId66"/>
    <p:sldId id="299" r:id="rId67"/>
    <p:sldId id="300" r:id="rId68"/>
    <p:sldId id="301" r:id="rId69"/>
    <p:sldId id="343" r:id="rId70"/>
    <p:sldId id="344" r:id="rId71"/>
    <p:sldId id="345" r:id="rId72"/>
    <p:sldId id="346" r:id="rId73"/>
    <p:sldId id="35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08" r:id="rId88"/>
    <p:sldId id="309" r:id="rId89"/>
    <p:sldId id="310" r:id="rId90"/>
    <p:sldId id="311" r:id="rId91"/>
    <p:sldId id="312" r:id="rId92"/>
    <p:sldId id="313" r:id="rId93"/>
    <p:sldId id="314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2781" autoAdjust="0"/>
  </p:normalViewPr>
  <p:slideViewPr>
    <p:cSldViewPr>
      <p:cViewPr varScale="1">
        <p:scale>
          <a:sx n="82" d="100"/>
          <a:sy n="82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B812D-E52B-4212-B264-FD88863C017C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5C6A1-117A-4AF1-BEDA-465A640D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5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6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Osnovni</a:t>
            </a:r>
            <a:r>
              <a:rPr lang="en-US" dirty="0" smtClean="0"/>
              <a:t> </a:t>
            </a:r>
            <a:r>
              <a:rPr lang="en-US" dirty="0" err="1" smtClean="0"/>
              <a:t>koncepti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Komandna linija kao veza 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Interpreter komandi je</a:t>
            </a:r>
          </a:p>
          <a:p>
            <a:pPr lvl="1"/>
            <a:r>
              <a:rPr lang="sr-Latn-RS" dirty="0" smtClean="0"/>
              <a:t>Ugrađen u kernel ili</a:t>
            </a:r>
          </a:p>
          <a:p>
            <a:pPr lvl="1"/>
            <a:r>
              <a:rPr lang="sr-Latn-RS" dirty="0" smtClean="0"/>
              <a:t>Poseban program u okviru OS (</a:t>
            </a:r>
            <a:r>
              <a:rPr lang="sr-Latn-RS" i="1" dirty="0" smtClean="0"/>
              <a:t>shell</a:t>
            </a:r>
            <a:r>
              <a:rPr lang="sr-Latn-RS" dirty="0" smtClean="0"/>
              <a:t>)</a:t>
            </a:r>
          </a:p>
          <a:p>
            <a:pPr lvl="2"/>
            <a:r>
              <a:rPr lang="sr-Latn-RS" dirty="0" smtClean="0"/>
              <a:t>Ovo je varijanta kod Windows i UNIX-baziranih OS</a:t>
            </a:r>
          </a:p>
          <a:p>
            <a:pPr lvl="2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49931" r="15413" b="4631"/>
          <a:stretch/>
        </p:blipFill>
        <p:spPr>
          <a:xfrm>
            <a:off x="1752600" y="3810000"/>
            <a:ext cx="6116444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Komandna linija kao </a:t>
            </a:r>
            <a:r>
              <a:rPr lang="sr-Latn-RS" dirty="0" smtClean="0"/>
              <a:t>veza </a:t>
            </a:r>
            <a:r>
              <a:rPr lang="sr-Latn-RS" dirty="0"/>
              <a:t>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Način implementacije komandi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Interpreter komandi u sebi sadrži kod za izvršenje komande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Komande se izvršavaju pozivom sistemskih programa</a:t>
            </a:r>
          </a:p>
          <a:p>
            <a:pPr marL="1154430" lvl="2" indent="-514350"/>
            <a:r>
              <a:rPr lang="sr-Latn-RS" dirty="0" smtClean="0"/>
              <a:t>Češća varijanta </a:t>
            </a:r>
          </a:p>
          <a:p>
            <a:pPr marL="1154430" lvl="2" indent="-514350"/>
            <a:r>
              <a:rPr lang="sr-Latn-RS" dirty="0" smtClean="0"/>
              <a:t>Komandna linija „ne razume“ komande</a:t>
            </a:r>
          </a:p>
          <a:p>
            <a:pPr marL="1154430" lvl="2" indent="-514350"/>
            <a:r>
              <a:rPr lang="sr-Latn-RS" dirty="0" smtClean="0"/>
              <a:t>Komandna linija služi samo za identifikaciju fajla koji će biti učitan i izvršen</a:t>
            </a:r>
          </a:p>
          <a:p>
            <a:pPr marL="1154430" lvl="2" indent="-514350"/>
            <a:r>
              <a:rPr lang="sr-Latn-RS" dirty="0" smtClean="0"/>
              <a:t>Npr. Linux komanda </a:t>
            </a: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ls test_folder </a:t>
            </a:r>
            <a:r>
              <a:rPr lang="sr-Latn-RS" dirty="0" smtClean="0"/>
              <a:t>startuje program 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ls</a:t>
            </a:r>
            <a:r>
              <a:rPr lang="sr-Latn-RS" dirty="0" smtClean="0"/>
              <a:t> i prosleđuje mu parametar 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test_folder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Grafički interfejs kao veza sa operativnim sistemom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Korisnik korišćenjem miša ili prsta manipuliše grafičkim elementima koji predstavljaju programe, fajlove, direktorijume i sistemske funkcije</a:t>
            </a:r>
          </a:p>
        </p:txBody>
      </p:sp>
    </p:spTree>
    <p:extLst>
      <p:ext uri="{BB962C8B-B14F-4D97-AF65-F5344CB8AC3E}">
        <p14:creationId xmlns:p14="http://schemas.microsoft.com/office/powerpoint/2010/main" val="75060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Grafički interfejs kao veza sa operativnim sistemom</a:t>
            </a:r>
            <a:endParaRPr lang="en-GB" dirty="0"/>
          </a:p>
        </p:txBody>
      </p:sp>
      <p:pic>
        <p:nvPicPr>
          <p:cNvPr id="5" name="Picture 2" descr="Apple Lisa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600200"/>
            <a:ext cx="4724399" cy="23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9680" y="2514600"/>
            <a:ext cx="80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1983.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657600" y="510002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Sada</a:t>
            </a:r>
            <a:endParaRPr lang="en-GB" dirty="0"/>
          </a:p>
        </p:txBody>
      </p:sp>
      <p:pic>
        <p:nvPicPr>
          <p:cNvPr id="2050" name="Picture 2" descr="Apple introduces macOS Big Sur with a beautiful new design - Apple (UK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105551"/>
            <a:ext cx="4192482" cy="23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2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Standardne usluge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Izvršavanje programa</a:t>
            </a:r>
          </a:p>
          <a:p>
            <a:pPr lvl="1"/>
            <a:r>
              <a:rPr lang="sr-Latn-RS" dirty="0" smtClean="0"/>
              <a:t>OS upravlja resursima koje program koristi (učitavanje instrukcija i podataka u glavnu memoriju, inicijalizacija U/I uređaja, ...)</a:t>
            </a:r>
          </a:p>
          <a:p>
            <a:r>
              <a:rPr lang="sr-Latn-RS" dirty="0" smtClean="0"/>
              <a:t>Pristup U/I uređajima</a:t>
            </a:r>
          </a:p>
          <a:p>
            <a:pPr lvl="1"/>
            <a:r>
              <a:rPr lang="sr-Latn-RS" dirty="0" smtClean="0"/>
              <a:t>OS pruža interfejs za pristup U/I uređajima</a:t>
            </a:r>
          </a:p>
          <a:p>
            <a:pPr lvl="1"/>
            <a:r>
              <a:rPr lang="sr-Latn-RS" dirty="0" smtClean="0"/>
              <a:t>Programer zahteva U/I operaciju kroz interfejs, a OS je zadužen za dalju komunikaciju sa U/I uređajem</a:t>
            </a:r>
          </a:p>
          <a:p>
            <a:r>
              <a:rPr lang="sr-Latn-RS" dirty="0" smtClean="0"/>
              <a:t>Pristup fajlovima</a:t>
            </a:r>
          </a:p>
          <a:p>
            <a:pPr lvl="1"/>
            <a:r>
              <a:rPr lang="sr-Latn-RS" dirty="0" smtClean="0"/>
              <a:t>OS vodi računa o internoj strukturi uređaja za skladištenje i načinu skladištenja i obezbeđuje mehanizme kontrole pristupa fajlovima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Standardne usluge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Deljeni pristup sistemu</a:t>
            </a:r>
          </a:p>
          <a:p>
            <a:pPr lvl="1"/>
            <a:r>
              <a:rPr lang="sr-Latn-RS" dirty="0" smtClean="0"/>
              <a:t>OS obezbeđuje zaštitu resursa od neovlašćenog pristupa i rešava konflikte u takmičenju za resurse</a:t>
            </a:r>
          </a:p>
          <a:p>
            <a:r>
              <a:rPr lang="sr-Latn-RS" dirty="0" smtClean="0"/>
              <a:t>Upravljanje greškama</a:t>
            </a:r>
          </a:p>
          <a:p>
            <a:pPr lvl="1"/>
            <a:r>
              <a:rPr lang="sr-Latn-RS" dirty="0" smtClean="0"/>
              <a:t>OS obezbeđuje reakciju na hardverske i softverske greške (prekid programa, ponavljanje operacije, prijava greške)</a:t>
            </a:r>
          </a:p>
          <a:p>
            <a:r>
              <a:rPr lang="sr-Latn-RS" dirty="0" smtClean="0"/>
              <a:t>Nadzor sistema</a:t>
            </a:r>
          </a:p>
          <a:p>
            <a:pPr lvl="1"/>
            <a:r>
              <a:rPr lang="sr-Latn-RS" dirty="0" smtClean="0"/>
              <a:t>OS prikuplja statistiku upotrebe resursa i nadgleda performanse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 kao upravljač resursa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Računar je skup resursa za prenos, skladištenje i obradu podataka</a:t>
            </a:r>
          </a:p>
          <a:p>
            <a:r>
              <a:rPr lang="sr-Latn-RS" dirty="0" smtClean="0"/>
              <a:t>OS </a:t>
            </a:r>
            <a:r>
              <a:rPr lang="sr-Latn-RS" dirty="0"/>
              <a:t>je odgovoran za upravljanje ovim resursima</a:t>
            </a:r>
          </a:p>
          <a:p>
            <a:r>
              <a:rPr lang="sr-Latn-RS" sz="2800" dirty="0" smtClean="0"/>
              <a:t>OS funkcioniše na isti način kao i ostali softver</a:t>
            </a:r>
            <a:endParaRPr lang="en-US" sz="2800" dirty="0"/>
          </a:p>
          <a:p>
            <a:r>
              <a:rPr lang="sr-Latn-RS" sz="2800" dirty="0" smtClean="0"/>
              <a:t>OS je p</a:t>
            </a:r>
            <a:r>
              <a:rPr lang="en-US" sz="2800" dirty="0" err="1" smtClean="0"/>
              <a:t>rogram</a:t>
            </a:r>
            <a:r>
              <a:rPr lang="sr-Latn-RS" sz="2800" dirty="0" smtClean="0"/>
              <a:t> ili skup programa</a:t>
            </a:r>
            <a:r>
              <a:rPr lang="en-US" sz="2800" dirty="0" smtClean="0"/>
              <a:t> </a:t>
            </a:r>
            <a:r>
              <a:rPr lang="sr-Latn-RS" sz="2800" dirty="0" smtClean="0"/>
              <a:t>koje izvršava procesor</a:t>
            </a:r>
            <a:endParaRPr lang="en-US" sz="2800" dirty="0"/>
          </a:p>
          <a:p>
            <a:r>
              <a:rPr lang="sr-Latn-RS" sz="2800" dirty="0" smtClean="0"/>
              <a:t>OS se često odriče upravljanja i zavisi od procesora koji će mu dozvoliti da ponovo preuzme upravljanje</a:t>
            </a:r>
          </a:p>
          <a:p>
            <a:r>
              <a:rPr lang="sr-Latn-RS" sz="2800" dirty="0" smtClean="0"/>
              <a:t>Razlika u odnosu na drugi softver je namena</a:t>
            </a:r>
          </a:p>
          <a:p>
            <a:pPr lvl="1"/>
            <a:r>
              <a:rPr lang="sr-Latn-RS" sz="2500" dirty="0" smtClean="0"/>
              <a:t>Softver OS sadrži instrukcije čijim izvršavanjem se upravlja resursima sistema (raspoređivanje aplikacija, zauzimanje memorije, ...)</a:t>
            </a:r>
            <a:endParaRPr lang="en-US" sz="2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 kao upravljač resursa</a:t>
            </a:r>
            <a:endParaRPr lang="en-US" dirty="0"/>
          </a:p>
        </p:txBody>
      </p:sp>
      <p:pic>
        <p:nvPicPr>
          <p:cNvPr id="4" name="Content Placeholder 3" descr="Fig02_02.gif"/>
          <p:cNvPicPr>
            <a:picLocks noChangeAspect="1"/>
          </p:cNvPicPr>
          <p:nvPr/>
        </p:nvPicPr>
        <p:blipFill rotWithShape="1">
          <a:blip r:embed="rId2" cstate="print"/>
          <a:srcRect t="347" b="7490"/>
          <a:stretch/>
        </p:blipFill>
        <p:spPr>
          <a:xfrm>
            <a:off x="3200400" y="1647824"/>
            <a:ext cx="5715000" cy="5181601"/>
          </a:xfrm>
          <a:prstGeom prst="rect">
            <a:avLst/>
          </a:prstGeom>
        </p:spPr>
      </p:pic>
      <p:sp>
        <p:nvSpPr>
          <p:cNvPr id="5" name="Line Callout 1 (Accent Bar) 4"/>
          <p:cNvSpPr/>
          <p:nvPr/>
        </p:nvSpPr>
        <p:spPr>
          <a:xfrm flipH="1">
            <a:off x="381000" y="1524000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94818"/>
              <a:gd name="adj4" fmla="val -327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Sadrži jezgro (kernel) OS (najčešće korišćene funkcije) i druge delove OS koji se trenutno koriste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381000" y="2590800"/>
            <a:ext cx="2667000" cy="762000"/>
          </a:xfrm>
          <a:prstGeom prst="accentCallout1">
            <a:avLst>
              <a:gd name="adj1" fmla="val 18750"/>
              <a:gd name="adj2" fmla="val -8333"/>
              <a:gd name="adj3" fmla="val 77361"/>
              <a:gd name="adj4" fmla="val -2846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i hardver upravljaju dodelom ovog dela memorije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381000" y="3429000"/>
            <a:ext cx="2667000" cy="685800"/>
          </a:xfrm>
          <a:prstGeom prst="accentCallout1">
            <a:avLst>
              <a:gd name="adj1" fmla="val 18750"/>
              <a:gd name="adj2" fmla="val -8333"/>
              <a:gd name="adj3" fmla="val -109722"/>
              <a:gd name="adj4" fmla="val -856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odlučuje kada program može da koristi U/I uređaj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381000" y="4238624"/>
            <a:ext cx="2667000" cy="1019176"/>
          </a:xfrm>
          <a:prstGeom prst="accentCallout1">
            <a:avLst>
              <a:gd name="adj1" fmla="val 18750"/>
              <a:gd name="adj2" fmla="val -8333"/>
              <a:gd name="adj3" fmla="val 64058"/>
              <a:gd name="adj4" fmla="val -270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odlučuje koliko će vremena procesor posvetiti izvršavanju određenog programa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 flipH="1">
            <a:off x="381000" y="5410200"/>
            <a:ext cx="2667000" cy="685800"/>
          </a:xfrm>
          <a:prstGeom prst="accentCallout1">
            <a:avLst>
              <a:gd name="adj1" fmla="val 18750"/>
              <a:gd name="adj2" fmla="val -8333"/>
              <a:gd name="adj3" fmla="val 27778"/>
              <a:gd name="adj4" fmla="val -1416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upravlja pristupom i upotrebom fajlova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628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Istorija razvoja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4396368"/>
            <a:ext cx="8153400" cy="2362200"/>
          </a:xfrm>
        </p:spPr>
        <p:txBody>
          <a:bodyPr/>
          <a:lstStyle/>
          <a:p>
            <a:r>
              <a:rPr lang="sr-Latn-RS" dirty="0" smtClean="0"/>
              <a:t>Serijska obrada</a:t>
            </a:r>
          </a:p>
          <a:p>
            <a:r>
              <a:rPr lang="sr-Latn-RS" dirty="0" smtClean="0"/>
              <a:t>Jednostavni sistemi paketne obrade</a:t>
            </a:r>
          </a:p>
          <a:p>
            <a:r>
              <a:rPr lang="sr-Latn-RS" dirty="0" smtClean="0"/>
              <a:t>Multiprogramirani sistemi paketne obrade</a:t>
            </a:r>
          </a:p>
          <a:p>
            <a:r>
              <a:rPr lang="sr-Latn-RS" dirty="0" smtClean="0"/>
              <a:t>Sistemi sa deljenjem vremena</a:t>
            </a:r>
          </a:p>
        </p:txBody>
      </p:sp>
      <p:pic>
        <p:nvPicPr>
          <p:cNvPr id="3074" name="Picture 2" descr="https://s-media-cache-ak0.pinimg.com/736x/ce/14/8c/ce148cec68fa010b2bbb3f84323de7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76400"/>
            <a:ext cx="3551663" cy="312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Serijska obrada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 smtClean="0"/>
              <a:t>U početku razvoja računara:</a:t>
            </a:r>
          </a:p>
          <a:p>
            <a:pPr lvl="1"/>
            <a:r>
              <a:rPr lang="sr-Latn-RS" sz="2400" dirty="0" smtClean="0"/>
              <a:t>računari nisu imali OS</a:t>
            </a:r>
          </a:p>
          <a:p>
            <a:pPr lvl="2"/>
            <a:r>
              <a:rPr lang="sr-Latn-RS" sz="2000" dirty="0" smtClean="0"/>
              <a:t>korisnici su direktno pristupali hardveru</a:t>
            </a:r>
          </a:p>
          <a:p>
            <a:pPr lvl="1"/>
            <a:r>
              <a:rPr lang="sr-Latn-RS" sz="2400" dirty="0" smtClean="0"/>
              <a:t>samo jedan korisnik je u jednom trenutku imao pristup računaru</a:t>
            </a:r>
          </a:p>
          <a:p>
            <a:pPr lvl="1"/>
            <a:endParaRPr lang="sr-Latn-RS" sz="2400" dirty="0" smtClean="0"/>
          </a:p>
        </p:txBody>
      </p:sp>
      <p:pic>
        <p:nvPicPr>
          <p:cNvPr id="4" name="History of Computers part 1 BBC Documentary.mp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0" y="33528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Operativni sistem je program koji:</a:t>
            </a:r>
          </a:p>
          <a:p>
            <a:pPr lvl="1"/>
            <a:r>
              <a:rPr lang="sr-Latn-RS" dirty="0" smtClean="0"/>
              <a:t>upravlja izvršavanjem aplikacionih programa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sr-Latn-RS" dirty="0" smtClean="0"/>
              <a:t>Pojam OS</a:t>
            </a:r>
            <a:endParaRPr lang="en-US" dirty="0"/>
          </a:p>
        </p:txBody>
      </p:sp>
      <p:pic>
        <p:nvPicPr>
          <p:cNvPr id="2" name="One Minute With a Traffic Lady in Pyongyang (North Korea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819400"/>
            <a:ext cx="70104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Serijska obrada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Problemi:</a:t>
            </a:r>
          </a:p>
          <a:p>
            <a:pPr lvl="1"/>
            <a:r>
              <a:rPr lang="sr-Latn-RS" dirty="0"/>
              <a:t>korisnici se upisuju na spisak za rezervisanje računara</a:t>
            </a:r>
          </a:p>
          <a:p>
            <a:pPr lvl="2"/>
            <a:r>
              <a:rPr lang="sr-Latn-RS" dirty="0"/>
              <a:t>teško organizovati raspored ako izvršavanje traje duže od planiranog </a:t>
            </a:r>
          </a:p>
          <a:p>
            <a:pPr lvl="2"/>
            <a:r>
              <a:rPr lang="sr-Latn-RS" dirty="0"/>
              <a:t>neracionalno korišćenje ako traje kraće od planiranog</a:t>
            </a:r>
          </a:p>
          <a:p>
            <a:pPr lvl="1"/>
            <a:r>
              <a:rPr lang="sr-Latn-RS" dirty="0"/>
              <a:t>postavljanje programa – značajan deo vremena se trošio na postavljanje programa da se </a:t>
            </a:r>
            <a:r>
              <a:rPr lang="sr-Latn-RS" dirty="0" smtClean="0"/>
              <a:t>izvrši</a:t>
            </a:r>
          </a:p>
          <a:p>
            <a:pPr lvl="1"/>
            <a:r>
              <a:rPr lang="sr-Latn-RS" dirty="0" smtClean="0"/>
              <a:t>Direktno se upravlja hardverskim resursima</a:t>
            </a:r>
          </a:p>
          <a:p>
            <a:pPr lvl="1"/>
            <a:r>
              <a:rPr lang="sr-Latn-RS" dirty="0" smtClean="0"/>
              <a:t>Nema istovremenog izvršavanja više programa</a:t>
            </a:r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97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Jednostavni </a:t>
            </a:r>
            <a:r>
              <a:rPr lang="en-US" sz="3600" dirty="0" err="1" smtClean="0"/>
              <a:t>sistemi</a:t>
            </a:r>
            <a:r>
              <a:rPr lang="en-US" sz="3600" dirty="0" smtClean="0"/>
              <a:t> </a:t>
            </a:r>
            <a:r>
              <a:rPr lang="en-US" sz="3600" dirty="0" err="1" smtClean="0"/>
              <a:t>paketne</a:t>
            </a:r>
            <a:r>
              <a:rPr lang="en-US" sz="3600" dirty="0" smtClean="0"/>
              <a:t> </a:t>
            </a:r>
            <a:r>
              <a:rPr lang="en-US" sz="3600" dirty="0" err="1" smtClean="0"/>
              <a:t>obrade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58749" y="1600200"/>
            <a:ext cx="8150352" cy="4800600"/>
          </a:xfrm>
        </p:spPr>
        <p:txBody>
          <a:bodyPr>
            <a:noAutofit/>
          </a:bodyPr>
          <a:lstStyle/>
          <a:p>
            <a:r>
              <a:rPr lang="sr-Latn-RS" sz="2400" dirty="0" smtClean="0"/>
              <a:t>Korak ka efikasnijem korišćenju računara</a:t>
            </a:r>
          </a:p>
          <a:p>
            <a:r>
              <a:rPr lang="sr-Latn-RS" sz="2400" dirty="0" smtClean="0"/>
              <a:t>Korisnik više ne pristupa računaru direktno</a:t>
            </a:r>
          </a:p>
          <a:p>
            <a:r>
              <a:rPr lang="sr-Latn-RS" sz="2400" dirty="0" smtClean="0"/>
              <a:t>Korisnici predaju poslove operatoru, koji ih kao skup programa postavlja na računar</a:t>
            </a:r>
          </a:p>
          <a:p>
            <a:endParaRPr lang="sr-Latn-RS" sz="2400" dirty="0"/>
          </a:p>
          <a:p>
            <a:endParaRPr lang="sr-Latn-RS" sz="2000" dirty="0" smtClean="0"/>
          </a:p>
          <a:p>
            <a:pPr lvl="1"/>
            <a:endParaRPr lang="sr-Latn-RS" sz="2400" b="1" dirty="0" smtClean="0"/>
          </a:p>
          <a:p>
            <a:endParaRPr lang="en-US" sz="2400" dirty="0"/>
          </a:p>
        </p:txBody>
      </p:sp>
      <p:pic>
        <p:nvPicPr>
          <p:cNvPr id="4" name="Extraits Drôles Taxi 1 - ALERTE GENERAL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3311912"/>
            <a:ext cx="5810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Jednostavni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paketne</a:t>
            </a:r>
            <a:r>
              <a:rPr lang="en-US" dirty="0"/>
              <a:t> </a:t>
            </a:r>
            <a:r>
              <a:rPr lang="en-US" dirty="0" err="1"/>
              <a:t>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z="2400" dirty="0"/>
              <a:t>Pripremljen skup programa izvršava poseban softver – </a:t>
            </a:r>
            <a:r>
              <a:rPr lang="sr-Latn-RS" sz="2400" b="1" dirty="0"/>
              <a:t>monitor</a:t>
            </a:r>
          </a:p>
          <a:p>
            <a:pPr lvl="1"/>
            <a:r>
              <a:rPr lang="sr-Latn-RS" sz="2100" dirty="0"/>
              <a:t>monitor je program sa posebnom namenom da upravlja izvršenjem drugih programa</a:t>
            </a:r>
          </a:p>
          <a:p>
            <a:pPr lvl="1"/>
            <a:r>
              <a:rPr lang="sr-Latn-RS" sz="2000" dirty="0"/>
              <a:t>monitor izvršava jedan po jedan program</a:t>
            </a:r>
          </a:p>
          <a:p>
            <a:pPr lvl="1"/>
            <a:r>
              <a:rPr lang="sr-Latn-RS" sz="2000" dirty="0"/>
              <a:t>svaki program je kreiran tako da se vrati na monitor nakon što se završi</a:t>
            </a:r>
          </a:p>
          <a:p>
            <a:pPr lvl="1"/>
            <a:r>
              <a:rPr lang="sr-Latn-RS" sz="2000" dirty="0"/>
              <a:t>nakon toga, monitor automatski učitava naredni program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7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Funkcije monitora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949952" cy="4724400"/>
          </a:xfrm>
        </p:spPr>
        <p:txBody>
          <a:bodyPr>
            <a:normAutofit fontScale="92500" lnSpcReduction="20000"/>
          </a:bodyPr>
          <a:lstStyle/>
          <a:p>
            <a:endParaRPr lang="sr-Latn-RS" sz="3200" dirty="0" smtClean="0"/>
          </a:p>
          <a:p>
            <a:r>
              <a:rPr lang="sr-Latn-RS" sz="3200" dirty="0" smtClean="0"/>
              <a:t>Monitor kontroliše sekvencu programa</a:t>
            </a:r>
          </a:p>
          <a:p>
            <a:r>
              <a:rPr lang="sr-Latn-RS" sz="3200" dirty="0" smtClean="0"/>
              <a:t>Poseban deo memorije je namenjen smeštanju programa monitora</a:t>
            </a:r>
            <a:endParaRPr lang="en-NZ" sz="3200" dirty="0"/>
          </a:p>
          <a:p>
            <a:r>
              <a:rPr lang="sr-Latn-RS" sz="3200" dirty="0" smtClean="0"/>
              <a:t>Monitor učitava korisnički program i predaje mu kontrolu </a:t>
            </a:r>
          </a:p>
          <a:p>
            <a:r>
              <a:rPr lang="sr-Latn-RS" sz="3200" dirty="0" smtClean="0"/>
              <a:t>Korisnički program vraća kontrolu monitoru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2497"/>
          <a:stretch/>
        </p:blipFill>
        <p:spPr bwMode="auto">
          <a:xfrm>
            <a:off x="5791200" y="1828800"/>
            <a:ext cx="2950549" cy="362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5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Funkcije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sz="3200" dirty="0" smtClean="0"/>
              <a:t>Procesor izvršava instrukcije iz dela memorije u kojoj je smešten monitor</a:t>
            </a:r>
          </a:p>
          <a:p>
            <a:r>
              <a:rPr lang="sr-Latn-RS" sz="3200" dirty="0" smtClean="0"/>
              <a:t>Kada monitor učita korisnički program, procesor će izvršiti instrukciju grananja koja određuje da procesor nastavi izvršavanje instrukcija sa početka korisničkog programa</a:t>
            </a:r>
          </a:p>
          <a:p>
            <a:r>
              <a:rPr lang="sr-Latn-RS" sz="3200" dirty="0" smtClean="0"/>
              <a:t>Procesor izvršava instrukcije u korisničkom programu dok ne završi sve ili do pojave greške</a:t>
            </a:r>
          </a:p>
          <a:p>
            <a:r>
              <a:rPr lang="sr-Latn-RS" sz="3200" dirty="0" smtClean="0"/>
              <a:t>„</a:t>
            </a:r>
            <a:r>
              <a:rPr lang="sr-Latn-RS" sz="3200" i="1" dirty="0" smtClean="0"/>
              <a:t>Predati kontrolu korisničkom programu“</a:t>
            </a:r>
            <a:r>
              <a:rPr lang="sr-Latn-RS" sz="3200" dirty="0"/>
              <a:t> </a:t>
            </a:r>
            <a:r>
              <a:rPr lang="sr-Latn-RS" sz="3200" dirty="0" smtClean="0"/>
              <a:t>znači da procesor prelazi da izvršava instrukcije u delu memorije gde je smešten korisnički program</a:t>
            </a:r>
            <a:endParaRPr lang="sr-Latn-RS" sz="3200" dirty="0"/>
          </a:p>
          <a:p>
            <a:r>
              <a:rPr lang="sr-Latn-RS" sz="3200" dirty="0" smtClean="0"/>
              <a:t>„</a:t>
            </a:r>
            <a:r>
              <a:rPr lang="sr-Latn-RS" sz="3200" i="1" dirty="0" smtClean="0"/>
              <a:t>Vraćanje kontrole monitoru</a:t>
            </a:r>
            <a:r>
              <a:rPr lang="en-US" sz="3200" dirty="0" smtClean="0"/>
              <a:t>“</a:t>
            </a:r>
            <a:r>
              <a:rPr lang="sr-Latn-RS" sz="3200" dirty="0" smtClean="0"/>
              <a:t> znači da procesor narednu instrukciju izvršava iz programa monitora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0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Hardverska podrška za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24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Zaštita memorije</a:t>
            </a:r>
          </a:p>
          <a:p>
            <a:pPr lvl="1"/>
            <a:r>
              <a:rPr lang="sr-Latn-RS" dirty="0" smtClean="0"/>
              <a:t>korisnički program ne sme da pristupa memoriji u kojoj je monitor. Hardver procesora mora da detektuje i spreči takve instrukcije</a:t>
            </a:r>
          </a:p>
          <a:p>
            <a:r>
              <a:rPr lang="sr-Latn-RS" dirty="0" smtClean="0"/>
              <a:t>Vremenski brojač</a:t>
            </a:r>
          </a:p>
          <a:p>
            <a:pPr lvl="1"/>
            <a:r>
              <a:rPr lang="sr-Latn-RS" dirty="0" smtClean="0"/>
              <a:t>zaštita da jedan program ne koristi procesor predugo</a:t>
            </a:r>
          </a:p>
          <a:p>
            <a:pPr lvl="1"/>
            <a:r>
              <a:rPr lang="sr-Latn-RS" dirty="0" smtClean="0"/>
              <a:t>nakon isteka brojača, program se zaustavlja i kontrola predaje monitoru</a:t>
            </a:r>
          </a:p>
          <a:p>
            <a:r>
              <a:rPr lang="sr-Latn-RS" dirty="0" smtClean="0"/>
              <a:t>Privilegovane instrukcije</a:t>
            </a:r>
          </a:p>
          <a:p>
            <a:pPr lvl="1"/>
            <a:r>
              <a:rPr lang="sr-Latn-RS" dirty="0" smtClean="0"/>
              <a:t>deo instrukcija može da izvrši samo monitor</a:t>
            </a:r>
          </a:p>
          <a:p>
            <a:r>
              <a:rPr lang="sr-Latn-RS" dirty="0" smtClean="0"/>
              <a:t>Prekidi</a:t>
            </a:r>
          </a:p>
          <a:p>
            <a:pPr lvl="1"/>
            <a:r>
              <a:rPr lang="sr-Latn-RS" dirty="0" smtClean="0"/>
              <a:t>daju više fleksibilnosti jer omogućuju da se upravljanje predaje i oduzima programima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2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Režim </a:t>
            </a:r>
            <a:r>
              <a:rPr lang="sr-Latn-RS" dirty="0" smtClean="0"/>
              <a:t>izvršavanja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Da bi se sproveli koncepti zaštite memorije i privilegovanih instrukcija, u OS su uvedena dva </a:t>
            </a:r>
            <a:r>
              <a:rPr lang="en-US" dirty="0" smtClean="0"/>
              <a:t>re</a:t>
            </a:r>
            <a:r>
              <a:rPr lang="sr-Latn-RS" dirty="0" smtClean="0"/>
              <a:t>žima izvršavanja:</a:t>
            </a:r>
          </a:p>
          <a:p>
            <a:pPr lvl="1"/>
            <a:r>
              <a:rPr lang="sr-Latn-RS" dirty="0" smtClean="0"/>
              <a:t>korisnički režim </a:t>
            </a:r>
          </a:p>
          <a:p>
            <a:pPr lvl="2"/>
            <a:r>
              <a:rPr lang="sr-Latn-RS" dirty="0" smtClean="0"/>
              <a:t>korisnički programi se izvršavaju u ovom režimu</a:t>
            </a:r>
          </a:p>
          <a:p>
            <a:pPr lvl="2"/>
            <a:r>
              <a:rPr lang="sr-Latn-RS" dirty="0" smtClean="0"/>
              <a:t>nije moguće pristupiti određenim delovima memorije</a:t>
            </a:r>
          </a:p>
          <a:p>
            <a:pPr lvl="2"/>
            <a:r>
              <a:rPr lang="sr-Latn-RS" dirty="0" smtClean="0"/>
              <a:t>nije moguće izvršiti određene instrukcije</a:t>
            </a:r>
          </a:p>
          <a:p>
            <a:pPr lvl="1"/>
            <a:r>
              <a:rPr lang="sr-Latn-RS" dirty="0" smtClean="0"/>
              <a:t>režim kernela</a:t>
            </a:r>
          </a:p>
          <a:p>
            <a:pPr lvl="2"/>
            <a:r>
              <a:rPr lang="sr-Latn-RS" dirty="0" smtClean="0"/>
              <a:t>monitor se izvršava u ovom režimu</a:t>
            </a:r>
          </a:p>
          <a:p>
            <a:pPr lvl="2"/>
            <a:r>
              <a:rPr lang="sr-Latn-RS" dirty="0" smtClean="0"/>
              <a:t>može da se pristupa zaštićenoj memoriji</a:t>
            </a:r>
          </a:p>
          <a:p>
            <a:pPr lvl="2"/>
            <a:r>
              <a:rPr lang="sr-Latn-RS" dirty="0" smtClean="0"/>
              <a:t>mogu da se izvršavaju privilegovane instrukcije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Multiprogramirani sistemi paketne 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Ideja je da se programi više ne delegiraju monitoru sekvencijalno</a:t>
            </a:r>
          </a:p>
          <a:p>
            <a:pPr lvl="1"/>
            <a:r>
              <a:rPr lang="sr-Latn-RS" dirty="0" smtClean="0"/>
              <a:t>Istovremeno je više programa postavljeno za izvršavanje</a:t>
            </a:r>
          </a:p>
          <a:p>
            <a:pPr lvl="1"/>
            <a:r>
              <a:rPr lang="sr-Latn-RS" dirty="0" smtClean="0"/>
              <a:t>I dalje u jednom trenutku procesor može da izvršava samo jedan program </a:t>
            </a:r>
          </a:p>
        </p:txBody>
      </p:sp>
      <p:pic>
        <p:nvPicPr>
          <p:cNvPr id="5" name="indian call center funn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5400" y="4343400"/>
            <a:ext cx="38100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Multiprogramirani sistemi paketne 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Da li dobijamo ovo?</a:t>
            </a:r>
            <a:endParaRPr lang="en-GB" dirty="0"/>
          </a:p>
        </p:txBody>
      </p:sp>
      <p:pic>
        <p:nvPicPr>
          <p:cNvPr id="5122" name="Picture 2" descr="http://cdn.churchm.ag/wp-content/uploads/2015/03/multitasking-edited-75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7" y="2209800"/>
            <a:ext cx="7143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Multiprogramirani sistemi paketne obrade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62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Kada je procesor posvećen samo jednom programu najveći deo vremena je besposlen</a:t>
            </a:r>
          </a:p>
          <a:p>
            <a:r>
              <a:rPr lang="sr-Latn-RS" dirty="0" smtClean="0"/>
              <a:t>Dok traje izvršavanje U/I operacije, procesor je slobodan</a:t>
            </a:r>
          </a:p>
          <a:p>
            <a:r>
              <a:rPr lang="sr-Latn-RS" dirty="0" smtClean="0"/>
              <a:t>U/I uređaji su puno sporiji od procesora</a:t>
            </a:r>
          </a:p>
          <a:p>
            <a:r>
              <a:rPr lang="sr-Latn-RS" dirty="0" smtClean="0"/>
              <a:t>Primer trajanja operacija programa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493642"/>
              </p:ext>
            </p:extLst>
          </p:nvPr>
        </p:nvGraphicFramePr>
        <p:xfrm>
          <a:off x="1295400" y="4038600"/>
          <a:ext cx="6096000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sr-Latn-RS" b="0" kern="1200" dirty="0" smtClean="0"/>
                        <a:t>Čitanje reda iz fajla</a:t>
                      </a:r>
                      <a:endParaRPr kumimoji="0" lang="en-US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sr-Latn-RS" b="0" kern="1200" dirty="0" smtClean="0"/>
                        <a:t>15 µs</a:t>
                      </a:r>
                      <a:endParaRPr kumimoji="0" lang="en-US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Izvršavanje 100 instrukcija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  1 </a:t>
                      </a:r>
                      <a:r>
                        <a:rPr kumimoji="0" lang="sr-Latn-RS" kern="1200" dirty="0" smtClean="0"/>
                        <a:t>µs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Upis reda u fajl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15 </a:t>
                      </a:r>
                      <a:r>
                        <a:rPr kumimoji="0" lang="sr-Latn-RS" kern="1200" dirty="0" smtClean="0"/>
                        <a:t>µs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sr-Latn-RS" dirty="0" smtClean="0"/>
                        <a:t>Ukupno: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31 </a:t>
                      </a:r>
                      <a:r>
                        <a:rPr kumimoji="0" lang="sr-Latn-RS" kern="1200" dirty="0" smtClean="0"/>
                        <a:t>µs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800" y="5667375"/>
                <a:ext cx="8153400" cy="11811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r-Latn-RS" sz="2700" dirty="0" smtClean="0"/>
                  <a:t>Iskorišćenje procesora: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r-Latn-RS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sr-Latn-RS" sz="2700" b="0" i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sr-Latn-RS" sz="2700" b="0" i="0" smtClean="0">
                            <a:latin typeface="Cambria Math"/>
                          </a:rPr>
                          <m:t>31</m:t>
                        </m:r>
                      </m:den>
                    </m:f>
                    <m:r>
                      <a:rPr lang="en-US" sz="2700" b="0" i="0" smtClean="0">
                        <a:latin typeface="Cambria Math"/>
                      </a:rPr>
                      <m:t>=0.032=3.2%</m:t>
                    </m:r>
                  </m:oMath>
                </a14:m>
                <a:r>
                  <a:rPr lang="sr-Latn-RS" sz="2700" dirty="0" smtClean="0"/>
                  <a:t> </a:t>
                </a:r>
                <a:endParaRPr lang="en-US" sz="27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667375"/>
                <a:ext cx="8153400" cy="1181100"/>
              </a:xfrm>
              <a:prstGeom prst="rect">
                <a:avLst/>
              </a:prstGeom>
              <a:blipFill rotWithShape="1">
                <a:blip r:embed="rId2"/>
                <a:stretch>
                  <a:fillRect l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72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Pojam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Operativni </a:t>
            </a:r>
            <a:r>
              <a:rPr lang="sr-Latn-RS" dirty="0"/>
              <a:t>sistem je program koji:</a:t>
            </a:r>
          </a:p>
          <a:p>
            <a:pPr lvl="1"/>
            <a:r>
              <a:rPr lang="sr-Latn-RS" dirty="0" smtClean="0"/>
              <a:t>služi </a:t>
            </a:r>
            <a:r>
              <a:rPr lang="sr-Latn-RS" dirty="0"/>
              <a:t>kao interfejs između programa i hardvera računara</a:t>
            </a:r>
          </a:p>
          <a:p>
            <a:endParaRPr lang="en-US" dirty="0" smtClean="0"/>
          </a:p>
        </p:txBody>
      </p:sp>
      <p:pic>
        <p:nvPicPr>
          <p:cNvPr id="4" name="Rube Goldberg Beer Open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3082267"/>
            <a:ext cx="6248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7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Jednoprogramiranje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3429000"/>
            <a:ext cx="8153400" cy="2590800"/>
          </a:xfrm>
        </p:spPr>
        <p:txBody>
          <a:bodyPr/>
          <a:lstStyle/>
          <a:p>
            <a:r>
              <a:rPr lang="en-US" dirty="0" err="1" smtClean="0"/>
              <a:t>Procesor</a:t>
            </a:r>
            <a:r>
              <a:rPr lang="en-US" dirty="0" smtClean="0"/>
              <a:t> </a:t>
            </a:r>
            <a:r>
              <a:rPr lang="en-US" dirty="0" err="1" smtClean="0"/>
              <a:t>izvr</a:t>
            </a:r>
            <a:r>
              <a:rPr lang="sr-Latn-RS" dirty="0" smtClean="0"/>
              <a:t>šava instrukcije dok ne dođe do U/I instrukcije </a:t>
            </a:r>
          </a:p>
          <a:p>
            <a:r>
              <a:rPr lang="sr-Latn-RS" dirty="0" smtClean="0"/>
              <a:t>Zatim mora da sačeka završetak U/I operacije da bi nastavio rad</a:t>
            </a:r>
            <a:endParaRPr lang="en-US" dirty="0"/>
          </a:p>
        </p:txBody>
      </p:sp>
      <p:pic>
        <p:nvPicPr>
          <p:cNvPr id="6" name="Picture 5" descr="Fig02_05a.gif"/>
          <p:cNvPicPr>
            <a:picLocks noChangeAspect="1"/>
          </p:cNvPicPr>
          <p:nvPr/>
        </p:nvPicPr>
        <p:blipFill rotWithShape="1">
          <a:blip r:embed="rId2" cstate="print"/>
          <a:srcRect b="24655"/>
          <a:stretch/>
        </p:blipFill>
        <p:spPr>
          <a:xfrm>
            <a:off x="1219200" y="2133600"/>
            <a:ext cx="6205537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Multiprogramiranje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2215" y="4343400"/>
            <a:ext cx="8153400" cy="22860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Višeprocesna obrada podataka</a:t>
            </a:r>
          </a:p>
          <a:p>
            <a:r>
              <a:rPr lang="sr-Latn-RS" dirty="0" smtClean="0"/>
              <a:t>Pored OS, u memoriju se smešta više korisničkih programa</a:t>
            </a:r>
          </a:p>
          <a:p>
            <a:r>
              <a:rPr lang="sr-Latn-RS" dirty="0" smtClean="0"/>
              <a:t>Kada jedan program čeka na završetak U/I operacije, procesor može da pređe da izvršava drugi program</a:t>
            </a:r>
            <a:endParaRPr lang="en-US" dirty="0"/>
          </a:p>
        </p:txBody>
      </p:sp>
      <p:pic>
        <p:nvPicPr>
          <p:cNvPr id="5" name="Content Placeholder 3" descr="Fig02_05c.gif"/>
          <p:cNvPicPr>
            <a:picLocks noChangeAspect="1"/>
          </p:cNvPicPr>
          <p:nvPr/>
        </p:nvPicPr>
        <p:blipFill rotWithShape="1">
          <a:blip r:embed="rId2" cstate="print"/>
          <a:srcRect t="-235" b="10928"/>
          <a:stretch/>
        </p:blipFill>
        <p:spPr>
          <a:xfrm>
            <a:off x="1524000" y="1752600"/>
            <a:ext cx="5562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sz="4000" dirty="0" smtClean="0"/>
              <a:t>Poređenje performansi</a:t>
            </a:r>
            <a:br>
              <a:rPr lang="sr-Latn-RS" sz="4000" dirty="0" smtClean="0"/>
            </a:br>
            <a:r>
              <a:rPr lang="sr-Latn-RS" sz="3100" dirty="0" smtClean="0"/>
              <a:t>Jednoprogramiranje naspram multiprogramiranja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3400" cy="533400"/>
          </a:xfrm>
        </p:spPr>
        <p:txBody>
          <a:bodyPr>
            <a:normAutofit/>
          </a:bodyPr>
          <a:lstStyle/>
          <a:p>
            <a:r>
              <a:rPr lang="sr-Latn-RS" sz="2800" dirty="0" smtClean="0"/>
              <a:t>Primer izvršavanja tri programa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041665"/>
              </p:ext>
            </p:extLst>
          </p:nvPr>
        </p:nvGraphicFramePr>
        <p:xfrm>
          <a:off x="1219200" y="2590800"/>
          <a:ext cx="6096000" cy="2804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81200"/>
                <a:gridCol w="1524000"/>
                <a:gridCol w="1447800"/>
                <a:gridCol w="1143000"/>
              </a:tblGrid>
              <a:tr h="37084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1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2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3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Vrsta posla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veliko izračunavanje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veliki U/I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veliki U/I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Trajanje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5 minuta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15 minuta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10 minuta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Potrebna memorija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50 MB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100 MB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75 MB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Pristupa disku?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Da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Pristupa terminalu?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Pristupa štampaču?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Da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6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Histogram iskorišćenja</a:t>
            </a:r>
            <a:endParaRPr lang="en-GB" dirty="0"/>
          </a:p>
        </p:txBody>
      </p:sp>
      <p:pic>
        <p:nvPicPr>
          <p:cNvPr id="4" name="Content Placeholder 3" descr="Fig02_06.gif"/>
          <p:cNvPicPr>
            <a:picLocks noChangeAspect="1"/>
          </p:cNvPicPr>
          <p:nvPr/>
        </p:nvPicPr>
        <p:blipFill rotWithShape="1">
          <a:blip r:embed="rId2" cstate="print"/>
          <a:srcRect b="5616"/>
          <a:stretch/>
        </p:blipFill>
        <p:spPr>
          <a:xfrm>
            <a:off x="838200" y="1600200"/>
            <a:ext cx="709503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1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Efekti multiprogramiranja na iskorišćenost resursa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60619"/>
              </p:ext>
            </p:extLst>
          </p:nvPr>
        </p:nvGraphicFramePr>
        <p:xfrm>
          <a:off x="457200" y="1828800"/>
          <a:ext cx="8229600" cy="458939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95600"/>
                <a:gridCol w="2743200"/>
                <a:gridCol w="2590800"/>
              </a:tblGrid>
              <a:tr h="574399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Jednoprogramiranje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Multiprogramiranje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68601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Upotreba procesora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40%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Upotreba memorije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67%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Upotreba diska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67%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Upotreba</a:t>
                      </a:r>
                      <a:r>
                        <a:rPr lang="sr-Latn-RS" sz="2000" baseline="0" dirty="0" smtClean="0"/>
                        <a:t> štampača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67%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Ukupno vreme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30 minuta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15 minuta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Propusna moć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6 poslova/</a:t>
                      </a:r>
                      <a:r>
                        <a:rPr lang="en-US" sz="2000" dirty="0" smtClean="0"/>
                        <a:t>sat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12 poslova/</a:t>
                      </a:r>
                      <a:r>
                        <a:rPr lang="en-US" sz="2000" dirty="0" smtClean="0"/>
                        <a:t>sat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Prosečno</a:t>
                      </a:r>
                      <a:r>
                        <a:rPr lang="sr-Latn-RS" sz="2000" baseline="0" dirty="0" smtClean="0"/>
                        <a:t> vreme odziva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18 minuta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10 minuta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7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Hardverska podrška za multiprogramiranje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U/I prekidi </a:t>
            </a:r>
          </a:p>
          <a:p>
            <a:r>
              <a:rPr lang="sr-Latn-RS" dirty="0" smtClean="0"/>
              <a:t>DMA (direktan pristup memoriji)</a:t>
            </a:r>
          </a:p>
          <a:p>
            <a:r>
              <a:rPr lang="sr-Latn-RS" dirty="0" smtClean="0"/>
              <a:t>Omogućuju da procesor izda naredbu za U/I operaciju i nastavi da izvršava drugi posao, dok U/I operaciju vrši kontroler uređaja</a:t>
            </a:r>
          </a:p>
          <a:p>
            <a:r>
              <a:rPr lang="sr-Latn-RS" dirty="0" smtClean="0"/>
              <a:t>Po završetku U/I operacije, kontroler uređaja postavlja prekid i kontrola se predaje programu za obradu prekida u OS</a:t>
            </a:r>
          </a:p>
          <a:p>
            <a:r>
              <a:rPr lang="sr-Latn-RS" dirty="0" smtClean="0"/>
              <a:t>OS će predati kontrolu drugom poslu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2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OS podrška za multiprogramiranje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Da bi se realizovalo multiprogramiranje, OS treba da omogući:</a:t>
            </a:r>
          </a:p>
          <a:p>
            <a:pPr lvl="1"/>
            <a:r>
              <a:rPr lang="sr-Latn-RS" dirty="0" smtClean="0"/>
              <a:t>Upravljanje memorijom</a:t>
            </a:r>
          </a:p>
          <a:p>
            <a:pPr lvl="2"/>
            <a:r>
              <a:rPr lang="sr-Latn-RS" dirty="0" smtClean="0"/>
              <a:t>poslovi (ili njihovi delovi) koji se izvršavaju trebaju biti u memoriji istovremeno</a:t>
            </a:r>
            <a:endParaRPr lang="sr-Latn-RS" dirty="0"/>
          </a:p>
          <a:p>
            <a:pPr lvl="1"/>
            <a:r>
              <a:rPr lang="sr-Latn-RS" dirty="0" smtClean="0"/>
              <a:t>Raspoređivanje poslova</a:t>
            </a:r>
          </a:p>
          <a:p>
            <a:pPr lvl="2"/>
            <a:r>
              <a:rPr lang="sr-Latn-RS" dirty="0" smtClean="0"/>
              <a:t>ako je više poslova spremno za izvršavanje, potreban je algoritam raspoređivanja koji odlučuje koji posao se sledeći izvršava i koliko dugo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7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Sistemi sa deljenjem vremena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Razvijeni 1960-ih godina za podršku višekorisničkom pristupu računarskim resursima</a:t>
            </a:r>
          </a:p>
          <a:p>
            <a:r>
              <a:rPr lang="sr-Latn-RS" dirty="0" smtClean="0"/>
              <a:t>Deljenje vremena</a:t>
            </a:r>
          </a:p>
          <a:p>
            <a:pPr lvl="1"/>
            <a:r>
              <a:rPr lang="sr-Latn-RS" dirty="0" smtClean="0"/>
              <a:t>procesor se deli između više korisnika</a:t>
            </a:r>
          </a:p>
          <a:p>
            <a:r>
              <a:rPr lang="sr-Latn-RS" dirty="0" smtClean="0"/>
              <a:t>Korisnici istovremeno pristupaju sistemu preko terminala, a OS prepliće izvršavanje korisničkih programa</a:t>
            </a:r>
          </a:p>
          <a:p>
            <a:r>
              <a:rPr lang="sr-Latn-RS" dirty="0" smtClean="0"/>
              <a:t>Pošto je vreme ljudske reakcije relativno sporo, vreme odziva je blisko onom u jednokorisničkom režimu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9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2800" dirty="0" smtClean="0"/>
              <a:t>Multiprogramiranje naspram deljenja vremena</a:t>
            </a:r>
            <a:endParaRPr lang="en-GB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819072"/>
              </p:ext>
            </p:extLst>
          </p:nvPr>
        </p:nvGraphicFramePr>
        <p:xfrm>
          <a:off x="381000" y="1905000"/>
          <a:ext cx="8229600" cy="311368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514600"/>
                <a:gridCol w="3124200"/>
                <a:gridCol w="2590800"/>
              </a:tblGrid>
              <a:tr h="83820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Multiprogramirana</a:t>
                      </a:r>
                      <a:r>
                        <a:rPr kumimoji="0" lang="sr-Latn-RS" sz="20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paketna obrada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Deljenje</a:t>
                      </a:r>
                      <a:r>
                        <a:rPr kumimoji="0" lang="sr-Latn-RS" sz="20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vremena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601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Šta obezbeđuje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Multiprogramiranje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Višekorisnički rad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Glavni cilj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2000" dirty="0" smtClean="0"/>
                        <a:t>Što</a:t>
                      </a:r>
                      <a:r>
                        <a:rPr lang="sr-Latn-RS" sz="2000" baseline="0" dirty="0" smtClean="0"/>
                        <a:t> veća iskorišćenost procesora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2000" dirty="0" smtClean="0"/>
                        <a:t>Smanjenje vremena odgovora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Izvor naredbi za OS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Naredbe jezika za upravljanje poslovima dobijaju se uz posao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Naredbe se unose na terminalu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1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Realizacija sistema sa deljenjem vremena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CTSS (</a:t>
            </a:r>
            <a:r>
              <a:rPr lang="sr-Latn-RS" i="1" dirty="0" smtClean="0"/>
              <a:t>Compatible Time Sharing System)</a:t>
            </a:r>
          </a:p>
          <a:p>
            <a:pPr lvl="1"/>
            <a:r>
              <a:rPr lang="sr-Latn-RS" dirty="0" smtClean="0"/>
              <a:t>Razvijen 1961</a:t>
            </a:r>
            <a:r>
              <a:rPr lang="sr-Latn-RS" i="1" dirty="0" smtClean="0"/>
              <a:t>.</a:t>
            </a:r>
          </a:p>
          <a:p>
            <a:pPr lvl="1"/>
            <a:r>
              <a:rPr lang="sr-Latn-RS" dirty="0" smtClean="0"/>
              <a:t>Učitava i izvršava jedan po jedan korisnički program</a:t>
            </a:r>
          </a:p>
          <a:p>
            <a:r>
              <a:rPr lang="sr-Latn-RS" dirty="0" smtClean="0"/>
              <a:t>Raspodela vremenskih isečaka</a:t>
            </a:r>
          </a:p>
          <a:p>
            <a:pPr lvl="1"/>
            <a:r>
              <a:rPr lang="sr-Latn-RS" dirty="0" smtClean="0"/>
              <a:t>Sistemski generator takta pravi prekid na svake 0.2 sekunde</a:t>
            </a:r>
          </a:p>
          <a:p>
            <a:pPr lvl="1"/>
            <a:r>
              <a:rPr lang="sr-Latn-RS" dirty="0" smtClean="0"/>
              <a:t>Pri svakom prekidu OS preuzima upravljanje i može da dodeli procesor drugom korisniku</a:t>
            </a:r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28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828800"/>
            <a:ext cx="8183880" cy="4651248"/>
          </a:xfrm>
        </p:spPr>
        <p:txBody>
          <a:bodyPr>
            <a:normAutofit/>
          </a:bodyPr>
          <a:lstStyle/>
          <a:p>
            <a:r>
              <a:rPr lang="sr-Latn-RS" dirty="0" smtClean="0"/>
              <a:t>Operativni sistem treba da obezbedi:</a:t>
            </a:r>
          </a:p>
          <a:p>
            <a:pPr lvl="1"/>
            <a:r>
              <a:rPr lang="sr-Latn-RS" dirty="0" smtClean="0"/>
              <a:t>Pogodnost</a:t>
            </a:r>
          </a:p>
          <a:p>
            <a:pPr lvl="2"/>
            <a:r>
              <a:rPr lang="sr-Latn-RS" dirty="0" smtClean="0"/>
              <a:t>da računar bude korisniku pogodniji za korišćenje </a:t>
            </a:r>
          </a:p>
          <a:p>
            <a:pPr lvl="1"/>
            <a:r>
              <a:rPr lang="sr-Latn-RS" dirty="0" smtClean="0"/>
              <a:t>Efikasnost</a:t>
            </a:r>
          </a:p>
          <a:p>
            <a:pPr lvl="2"/>
            <a:r>
              <a:rPr lang="sr-Latn-RS" dirty="0" smtClean="0"/>
              <a:t>da se resursi računarskog sistema koriste na efikasan način </a:t>
            </a:r>
          </a:p>
          <a:p>
            <a:pPr lvl="1"/>
            <a:r>
              <a:rPr lang="sr-Latn-RS" dirty="0" smtClean="0"/>
              <a:t>Mogućnost izvršavanja novih</a:t>
            </a:r>
            <a:r>
              <a:rPr lang="en-US" dirty="0" smtClean="0"/>
              <a:t> </a:t>
            </a:r>
            <a:r>
              <a:rPr lang="en-US" dirty="0" err="1" smtClean="0"/>
              <a:t>korisni</a:t>
            </a:r>
            <a:r>
              <a:rPr lang="sr-Latn-RS" dirty="0" smtClean="0"/>
              <a:t>čkih aplikacija</a:t>
            </a:r>
          </a:p>
          <a:p>
            <a:pPr lvl="2"/>
            <a:r>
              <a:rPr lang="sr-Latn-RS" dirty="0" smtClean="0"/>
              <a:t>da je omogućeno dodavanje novih funkcionalnosti sistema nezavisno od ugrađenih osnovnih servisa 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sr-Latn-RS" dirty="0" smtClean="0"/>
              <a:t>Ciljevi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Zahtevi za 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Deljenje vremena i multprogramiranje su uveli standardne zahteve za dizajn savremenih OS</a:t>
            </a:r>
          </a:p>
          <a:p>
            <a:r>
              <a:rPr lang="sr-Latn-RS" dirty="0" smtClean="0"/>
              <a:t>Multiprogramiranje</a:t>
            </a:r>
          </a:p>
          <a:p>
            <a:pPr lvl="1"/>
            <a:r>
              <a:rPr lang="sr-Latn-RS" dirty="0" smtClean="0"/>
              <a:t>uvelo zahtev deljenja resursa</a:t>
            </a:r>
          </a:p>
          <a:p>
            <a:pPr lvl="1"/>
            <a:r>
              <a:rPr lang="sr-Latn-RS" dirty="0" smtClean="0"/>
              <a:t>konkurentni pristup, takmičenje za resurse zaštita od štetnog preplitanja, ...</a:t>
            </a:r>
          </a:p>
          <a:p>
            <a:r>
              <a:rPr lang="sr-Latn-RS" dirty="0" smtClean="0"/>
              <a:t>Deljenje vremena</a:t>
            </a:r>
          </a:p>
          <a:p>
            <a:pPr lvl="1"/>
            <a:r>
              <a:rPr lang="sr-Latn-RS" dirty="0" smtClean="0"/>
              <a:t>uvelo zahtev višekorisničkog pristupa resursima</a:t>
            </a:r>
          </a:p>
          <a:p>
            <a:pPr lvl="1"/>
            <a:r>
              <a:rPr lang="sr-Latn-RS" dirty="0" smtClean="0"/>
              <a:t>zaštita i raspoređivanje</a:t>
            </a:r>
          </a:p>
          <a:p>
            <a:r>
              <a:rPr lang="sr-Latn-RS" dirty="0"/>
              <a:t>Današnji OS su dizajnirani da </a:t>
            </a:r>
            <a:r>
              <a:rPr lang="sr-Latn-RS" dirty="0" smtClean="0"/>
              <a:t>ispune ove zahteve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4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Savremeni OS</a:t>
            </a:r>
            <a:endParaRPr lang="en-GB" dirty="0"/>
          </a:p>
        </p:txBody>
      </p:sp>
      <p:pic>
        <p:nvPicPr>
          <p:cNvPr id="8194" name="Picture 2" descr="Car Operating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0200"/>
            <a:ext cx="5257800" cy="499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Savremeni</a:t>
            </a:r>
            <a:r>
              <a:rPr lang="en-US" dirty="0" smtClean="0"/>
              <a:t>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4198639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GNU/Linux</a:t>
            </a:r>
          </a:p>
          <a:p>
            <a:pPr lvl="1"/>
            <a:r>
              <a:rPr lang="en-US" dirty="0" smtClean="0"/>
              <a:t>Linus Torvalds </a:t>
            </a:r>
            <a:r>
              <a:rPr lang="en-US" dirty="0" err="1" smtClean="0"/>
              <a:t>ga</a:t>
            </a:r>
            <a:r>
              <a:rPr lang="en-US" dirty="0" smtClean="0"/>
              <a:t> </a:t>
            </a:r>
            <a:r>
              <a:rPr lang="en-US" dirty="0" err="1" smtClean="0"/>
              <a:t>razvio</a:t>
            </a:r>
            <a:r>
              <a:rPr lang="en-US" dirty="0" smtClean="0"/>
              <a:t> 1991. </a:t>
            </a:r>
            <a:endParaRPr lang="sr-Latn-RS" dirty="0" smtClean="0"/>
          </a:p>
          <a:p>
            <a:pPr lvl="1"/>
            <a:r>
              <a:rPr lang="sr-Latn-RS" dirty="0" smtClean="0"/>
              <a:t>Baziran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GB" dirty="0"/>
              <a:t> AT&amp;T </a:t>
            </a:r>
            <a:r>
              <a:rPr lang="en-GB" dirty="0" smtClean="0"/>
              <a:t>Unix</a:t>
            </a:r>
            <a:endParaRPr lang="sr-Latn-RS" dirty="0" smtClean="0"/>
          </a:p>
          <a:p>
            <a:pPr lvl="1"/>
            <a:r>
              <a:rPr lang="en-US" dirty="0" err="1" smtClean="0"/>
              <a:t>Otvorenog</a:t>
            </a:r>
            <a:r>
              <a:rPr lang="en-US" dirty="0" smtClean="0"/>
              <a:t> </a:t>
            </a:r>
            <a:r>
              <a:rPr lang="en-US" dirty="0" err="1" smtClean="0"/>
              <a:t>koda</a:t>
            </a:r>
            <a:endParaRPr lang="en-US" dirty="0" smtClean="0"/>
          </a:p>
          <a:p>
            <a:pPr lvl="1"/>
            <a:r>
              <a:rPr lang="en-US" dirty="0" err="1" smtClean="0"/>
              <a:t>Razli</a:t>
            </a:r>
            <a:r>
              <a:rPr lang="sr-Latn-RS" dirty="0" smtClean="0"/>
              <a:t>čite distribucije</a:t>
            </a:r>
          </a:p>
          <a:p>
            <a:pPr lvl="2"/>
            <a:r>
              <a:rPr lang="sr-Latn-RS" dirty="0" smtClean="0"/>
              <a:t>Sadrže Linux kernel i kolekciju dodatnog softvera</a:t>
            </a:r>
          </a:p>
          <a:p>
            <a:pPr lvl="2"/>
            <a:r>
              <a:rPr lang="sr-Latn-RS" dirty="0" smtClean="0"/>
              <a:t>Debian, Fedora, Ubuntu, CentOS, ...</a:t>
            </a:r>
            <a:endParaRPr lang="en-GB" dirty="0"/>
          </a:p>
        </p:txBody>
      </p:sp>
      <p:pic>
        <p:nvPicPr>
          <p:cNvPr id="2050" name="Picture 2" descr="http://www.geekinside.org/drupal/sites/default/files/ubuntu-pengu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287" y="3429000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linus torval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3" r="25286"/>
          <a:stretch/>
        </p:blipFill>
        <p:spPr bwMode="auto">
          <a:xfrm>
            <a:off x="7391400" y="1600200"/>
            <a:ext cx="1556657" cy="16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60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00200"/>
            <a:ext cx="4728555" cy="508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s://i2.wp.com/www.thelinuxdaily.com/wp-content/uploads/2010/04/linus1991.jpg?zoom=1.25&amp;resize=295%2C3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266700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Windows</a:t>
            </a:r>
          </a:p>
          <a:p>
            <a:pPr lvl="1"/>
            <a:r>
              <a:rPr lang="sr-Latn-RS" dirty="0" smtClean="0"/>
              <a:t>Razvijen od strane Microsoft korporacije</a:t>
            </a:r>
          </a:p>
          <a:p>
            <a:pPr lvl="1"/>
            <a:r>
              <a:rPr lang="sr-Latn-RS" dirty="0" smtClean="0"/>
              <a:t>Globalno najzastupljeniji OS na Desktop računarima (</a:t>
            </a:r>
            <a:r>
              <a:rPr lang="en-US" dirty="0" smtClean="0"/>
              <a:t>&gt; 90%)</a:t>
            </a:r>
            <a:endParaRPr lang="sr-Latn-RS" dirty="0" smtClean="0"/>
          </a:p>
          <a:p>
            <a:pPr lvl="1"/>
            <a:r>
              <a:rPr lang="sr-Latn-RS" dirty="0" smtClean="0"/>
              <a:t>Nije dostupan izvorni kod</a:t>
            </a:r>
            <a:endParaRPr lang="en-GB" dirty="0"/>
          </a:p>
        </p:txBody>
      </p:sp>
      <p:pic>
        <p:nvPicPr>
          <p:cNvPr id="6148" name="Picture 4" descr="http://images.techhive.com/images/article/2012/10/charmsba-100010353-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952992"/>
            <a:ext cx="5029200" cy="282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89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omics its still better than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2200"/>
            <a:ext cx="880407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1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mtClean="0"/>
              <a:t>MacOS</a:t>
            </a:r>
            <a:endParaRPr lang="sr-Latn-RS" dirty="0" smtClean="0"/>
          </a:p>
          <a:p>
            <a:pPr lvl="1"/>
            <a:r>
              <a:rPr lang="sr-Latn-RS" dirty="0" smtClean="0"/>
              <a:t>Apple razvio za rad na svojim Macintosh računarima</a:t>
            </a:r>
          </a:p>
          <a:p>
            <a:pPr lvl="1"/>
            <a:r>
              <a:rPr lang="sr-Latn-RS" dirty="0" smtClean="0"/>
              <a:t>Unix-baziran</a:t>
            </a:r>
            <a:endParaRPr lang="en-GB" dirty="0"/>
          </a:p>
        </p:txBody>
      </p:sp>
      <p:pic>
        <p:nvPicPr>
          <p:cNvPr id="7172" name="Picture 4" descr="http://macgateway.com/wp-content/uploads/2011/03/Mac-OS-X-10-2-Jagu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67000"/>
            <a:ext cx="5292000" cy="39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BSD Unix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BSD Unix</a:t>
            </a:r>
          </a:p>
          <a:p>
            <a:pPr lvl="1"/>
            <a:r>
              <a:rPr lang="sr-Latn-RS" dirty="0" smtClean="0"/>
              <a:t>Razvijen po uzoru na Unix 1978.</a:t>
            </a:r>
          </a:p>
          <a:p>
            <a:pPr lvl="1"/>
            <a:r>
              <a:rPr lang="sr-Latn-RS" dirty="0" smtClean="0"/>
              <a:t>Otvoren kod od 1994.</a:t>
            </a:r>
          </a:p>
          <a:p>
            <a:pPr lvl="1"/>
            <a:r>
              <a:rPr lang="sr-Latn-RS" dirty="0" smtClean="0"/>
              <a:t>Darwin, glavna komponenta kernela Mac OS X je bazirana na BSD Unixu</a:t>
            </a:r>
          </a:p>
          <a:p>
            <a:pPr lvl="1"/>
            <a:r>
              <a:rPr lang="sr-Latn-RS" dirty="0" smtClean="0"/>
              <a:t>Distrubucije</a:t>
            </a:r>
          </a:p>
          <a:p>
            <a:pPr lvl="2"/>
            <a:r>
              <a:rPr lang="sr-Latn-RS" dirty="0" smtClean="0"/>
              <a:t>FreeBSD</a:t>
            </a:r>
          </a:p>
          <a:p>
            <a:pPr lvl="2"/>
            <a:r>
              <a:rPr lang="sr-Latn-RS" dirty="0" smtClean="0"/>
              <a:t>NetBSD</a:t>
            </a:r>
          </a:p>
          <a:p>
            <a:pPr lvl="2"/>
            <a:r>
              <a:rPr lang="sr-Latn-RS" dirty="0" smtClean="0"/>
              <a:t>OpenBSD</a:t>
            </a:r>
          </a:p>
          <a:p>
            <a:pPr lvl="2"/>
            <a:r>
              <a:rPr lang="sr-Latn-RS" dirty="0" smtClean="0"/>
              <a:t>DragonflyBSD</a:t>
            </a:r>
            <a:endParaRPr lang="en-GB" dirty="0"/>
          </a:p>
        </p:txBody>
      </p:sp>
      <p:sp>
        <p:nvSpPr>
          <p:cNvPr id="4" name="AutoShape 2" descr="data:image/jpeg;base64,/9j/4AAQSkZJRgABAQAAAQABAAD/2wCEAAkGBxAQDxAPDxQWEBAPEBUQDxcQERYbFRgUFRYWFhgWFRkYICkgGBslHBUXITQhJSorLi4uGB8zRDMtNygtLisBCgoKDg0OGhAQGzAkICQsLC8sLSwuLCwsLC8sLCwsLCwsLCwsLCwsLCwsLCwsLCwsLCwsLCwsLCwsLCwsLCwsLP/AABEIALEBHAMBEQACEQEDEQH/xAAbAAEBAAMBAQEAAAAAAAAAAAAAAQMEBQIGB//EAEIQAAIBAgMEBgYIBAQHAAAAAAECAAMRBBIhBRMxURQiQVJhgQYyM3GR0RUjkqGxweHwQlNisgdyc/EWJIKDk6K0/8QAGgEBAQEBAQEBAAAAAAAAAAAAAAECAwQFBv/EADQRAAIBAgMGBQMEAgIDAAAAAAABAgMREiFRBBMUMUFSYZGh0fAicYEFMrHBI+FTYhVCkv/aAAwDAQACEQMRAD8A/IRPKfeR9EvojXOBXGqVZCrsVUgsqoL3e3qggEj3dlxEoVI2eF2fU5xr0pScMSTXR9ft4nz8h3LIUsFLBoSFLBSyFLBRBSwUSAsFEFsIBYKIAgCASCCAIAghJSCCEMEZ1hhV1C085VVY9YD1iQOJ19Uz1QpYle/ofNrbTu2k101Mn0c2o3HWF9N7Tvpb+rx+4zW48fQ48atPVnhsCQM24uLX0qJyBP8AF4xuPH0HGrT1ZgwqLVzbulmy2v1lHrXtxPhK9ntzfoTjPD1M3QG/kceH1lPtJHe8D8I3Hj6DjFp6s9vsxgAdyCWF7b1L8L9pjc+PoTjFp6s8ts4jjR7uudTqxQdh/rH3xufH0Jxa09WbWH2PSNOu1XLRqUchWmxVi+dsvENpr77+E0tnvFyxLIzxn1KOF5+J89i0C1GA0AIt8AZ5WfRhyMEho+hGIpim9BMdUFB7XQ0XsbAcddBe+g5TrjeHDiyPJu/rx7tX1yOFVVQzBTmUMQpta4vobdl+U4s9kbtZkkNlgokKWDRZClgogpYKWQogpYKJAILYsCwgCCiCCBYkCwghJSCBYQQ8mUy+R9DhvR441qjbypT3NKnpRoGoTmNY3IDrlHUtfXjPo7JS3t1iS+5+e/Ua26knhvl0/Jl25sClgccaFJzWTodOsOkCmSHeooIszIotbnfUzLbT5nFO6OLtXBVHKmluxa+dUNKmQTawKiowIsQRY9sjlLU0mupzMBhnrbwBjmVbqM4F2v25iBawb7pE3qalZHQGyqZzEVqgsrORkQmwBYAfWdYkDs4kHhLd6mb+Bq4/Z1Wnc7wMitkBNQZrZWbVQTl0U6e7mJLvUJo8rsuuQGDLYqjj60Xs5YDTjfqm48RzF15ai6MNJXp4hEZrkVEvla41IPEaHjI5PU3G119zbx/tX8vwE87PrQ5GvIaEFKJClg0WQpYKWQ0WCiClgpZCiClkKWCiCiAIAgCAIAgCAIBIIJSEghDBl8ja2hi8RRrLUwz1aTGgEZqDupKlmJUlOzQG3unqhyPi7VG819l/Zdk7Rqmu9XF1KrMaO7D1DUdtGUhb2J5/7zaPLKOWSL6R4gVUpimzVLMzP1Htck2IzAW4nTxhkgnoauw3NMvnzJfKR1H1Ivb1QefbCLNM6mK24A6slJ3Oj3WpVUBrEFbEa6W1/O5NMKLOR06vvAUz0UDLlABbKAqoNSLtZUXQ8pLmsNkYMNgFYAu5pnW4NGobai3AeJ+EFba6GfZOyXcb4EA0aiFka4YrcEsL8QPyPhfKxOVlF2s230QxRi43drtJLq/sesf7V/L8BOLPrw5GvIaPvcL6UYfoYpuKTFabJlqU2L3CnLbqFTrpfMOzQT6nFbO6OFx+q1uS52PhPYNpW044yeFu/Ppc+EE+UfoEUQUCQ0WClkNFgpYKWQogpZClg0IAgCAIAgCAIAgCAIAgCCElIQwRnUVa4A66jTt/2nWx43JLr6oFa/fT9+UtnoZxx19V7EtX76fvyi3gTGtfVewtX76fvyi3gTHHX1XsS1fvp+/KW3gTGtfVexLV++n78ot4ExrX1RMtfvp+/KLeBMa19UCtfvp8P0i3gMS19UczEhs7ZtWvrb3TLOsOR5oVCjK44qwYX4XBvrJcrV1Y6Y22dbUaFibnNRVje1rknjqWOve901j8DitnXc/M0MTW3jl8qre2lNQqiwA0A4cJlu56IRwqxjmTZYKWQ0WClEFLIaEFKJClg0IAgCAIAgCAIAgCAIAgCAIAgh5Mpl8jPtYsa1NERnZqYsE1J6z8AAb8J7qNTDG3ifC2xfWn4L+zUwi7xmTSmUUs28YjgQCLBSb68LTrvvA8jjYzrhb369IAFhdq4FyrMumnblvfhYiXfeBDSq1wrFbXsbXVwQfcbayb7wNKFzx0sd0/a/SN/wCAwDpY7p+1+kb/AMBgJ0sd0/a/SN/4DAZsJiQalMWOtRR639Q8JHWumrFjH6l90bGP9q/l+AniZ9iHI15DR9FV9Ea6U6NRnpDpAU0lzsXJdcwBCqbG3PQc50VGTVzyvbqUZYXrY4AnI9okNIogqKJDRYKWClEhpFgpZCiCiAIAgCAIAgCAIAgCAIAgCAIBDBl8jfxW1Th6jAItTe4dVu1wykNUysrDUanUdvhPTFPmn18z4e1JOea6L+zTG099iKlUZsODSygYcFmsMoAJOpJtq2nlNQTSzdzyyS6Iyti7oadTFVFRzVbK1AkG7vqBcWLa+4sfGbMfg5eGwytvCT1VuEZgwBIuezhpY68LicKk3FpL+jbrKHOGK+jtb3M+x8PScVN7lBGUpmLjvXAy+XGeiNuqucq05xawp+n9my2Bw/NPtVPlOyUO355nB1qmj9PcwVcJRCuQy3CkjWpe/wALRJQs/p+eYjVqOSTT9Pc1MMVNWjlFrVEvYk36y8+HbwivGmoxwW5Z2v8A3/R71JNq0bfnmb2P9q/l+Anz2fVhyPGEw5qOEUgE39Y2GgJ/KErknJRV2fU03xClG3VA1EQBW3tbMLKq3sKmQG1uyx5az0KpNKx850dncsTvzPm8dg2ovu3sTYG6sCCD4zzyVmfTpzU1dGCZOpZDRYKUQUshoQUshpFgogCAIAgCAIAgCAIAgCAIAgCAIAMEZt4mlRqlWcVLhQoyjs1PLxM7ptHzalGE3d/boTD0KVMk0zWQkZSV0NvfbThNYn8ucnstN6+hspiCoIFSuASzEWFrubsfV7TrLjl8uZ4Sl4+aMDZSm7LVilrZTwtZRwy8lX3WnJU4qWLCr/n51HDU9X6GFMLRW+XfLfjYkflOqnJfGR7NTfO/oU0KXOt8T8preT+XM8LS+WPJw1HnW146n5RvJ6/yThaXyxKeEoKysBUupDC4PEG/KZuzSowTvn6GHFvmdiO09vHgBOUuZ7YcjAJClg0WQpYNFkKiwaKIKUSFRYNFkNCAIAgCAIAgCAIAgCAIAgCAIAgCAIB1K+KRMod2p3QEFERud7hyPDgZ7KUINNy1Pi7VWqQaUH0MAx66kVmYKCW+ppiw1ANwzWF8o17w8uu7paep5eJr6/x7Ho42mAGNaoAWtrh6Q0IJBDZjf3W1/Bu6enqTia2v8ex5+kKX89z/ANikPP1zf3acY3dPT1HE1tf49jHidoKAu7rFyfWD0aa249oZrnh8fKVQpfGOIra/x7Gv9J1O+vwSXd0hxFbUydMr8/H1F+XjG7pE4irr/BEx1TOqswF2AIIUHUjzkdOlYsa9W6zMe0Pav5f2ieJn1ocjWEhUfY1NmYR9lpWpU2p1KY+urVQwV2tcrTPqkhjlAAJsDw4nrGEN05ykk+SjfN/j7deS66HldeotqjRjG8Xm5dFlrfXK3N9D5CcT2osGiiQpRBoshSwaRRIVFg0IAgGShQeo2VFLseAUXP3QSUlFXZa2GqI2V1ZW5MpBiwUk1dMzrsrEEZhRqEc923ylszO9hyuvM19w+bJlbNyym/wkNXVrnvE4SpSsKiMl9RmUi/xlaaJGcZftdzBIaEAQBAEAQBAEAQBANzFUKT16IrOEpilma542ubf7a8p6E7Js/P7fKScVHqvIw4bG02xT1KK7lN3lS1daTaFRmDMMua2ttBpfUjXdNSSzPGoYY2b/ALN5cSwJtVcElSy/SGH1BUWKkLa+iW/DTXoMjnY/H5XTeGqatNQCaeJp2uR1rMqm2vZc24aWnOpHErfzmHDErZflXMD7Y0OVsQGtoTi7i/iN2L/ETiqOedv/AJ/2ZVCHVLyNX6UxH86p/wCRvnOm6h2ryNbil2ryR2NmbVLhFZrMnrs+JFO92JXIbaWufiT2zqg0kc/HuGxtwQ16lPUVA4/h/iHGGbp9DNtD2r+X9onmZ9qHI29ipSqEUTRNWqzEqVqZeqMhI1IGirU8yJqNnlY41cUfqUrL5/o6VTB3K/8ALVCiNfIKpK2ynq8T1iQDpY20seMuBXvY4qo+9eX+jnbXp0kAprSalVBu+Z76FRpoTbXUeB7dJmVkeig5yzbujmiYPUiiQ0UQU9SGhBSiQ0iwUQBAO36M3Y16KHJUq0vqje3WQh7X8QCJqOd0cKzUXGcuSef5yv8AjmfuPojsHeYahXx9JVr5Q2VQVsttDUHAOeJAt+U7UotK8j5G3VKbqONHl/L8PD73PpWp4e2UKi/9C/KdMa5Hi3cuqPituY7B4TDnEYpaL4u7KtOiGC3BNgRfsFrnQHlOE6qis+eh9XZdinWn9F1Bc2/nuflHpK7ihTFb2tas+IygWCKQFCgdmvZ4TDuo5nuhhdWThySS+7Pmpk9AgCAIAgCAIAgCAIB1E3xA6qHQcb/OdbnjcU+novcZa3cT4H5y3+ZmcC09F7jLW7ifA/OL/MyYI6ei9yZa3cT4H5y3JhWnovcmWt3E+B+cX+ZkwrT0XuMtbuJ8D84v8zM4Vp6L3JlrdxPgfnLf5mTCtPRe5LVu4n3/ADi5MK09F7nNxRbO2awbS9uHAW+60wztDkYqblSCpKkcCDY8pC2TyZsrSrmmaoFQ0hoXs2QXJFi3DUsw8zLmzN6alhyvp1MDOWJLEkniSbmZOqSWSIINI9SGgIKepDQgp6EhpCCiAIB9X/htQVsbnfVaNNqh9w1P3A/GdKXO54tub3aiurSP0Tbn+IFsIow+tVzeqW4LfsHOeJ7bKSUY5PqevY/0ROs3V/auXifnO0PSLFObtWqX8HIHkBpJBy53PuVdn2eCwxgvI51TbFUsj1SappkFC+puOHrXze43npi03mfHr05Rg93kn06P8ex3PTr63DYDFMLPWogtfjbUAn35L+c6zeKKZ8zY04VJ0/yTZeBXdIlJEqVSEzhzSGlSmlXOxdGYjrlbKRYUydSdOijaKsrnCpXxVpKU3FLkkaX/AAxvG+qclrqSgRM/1h6qogqEhjddHygA3JGVsud1nZM7rb7RxSi0uniMX6H1UZQCwU2vvEANiQgKBWbPdyEtoczILWYEx0n0LH9QjZ41Zr83MtX0Taid46uVp0qtZlqqqhtyhZlDI7DjlBFxo1wWAJFVLNHOX6h9MsrO2R1a2y6LFkNO7BKrUN5Q3auyANTFzTpdZutelmPVUm65Sx6YF1R5FtNSNsEm7rrr4Gt0CkapXdZkWpSRajLRDKKtajSs9NaSZHyVSwWopsQD1hJhWLNHTfSVK8ajbdlZ80cqtRo4nD1K1NN29HjooJNi1ju1VSCiufVBBTi2bq83aUbpWPZF1KNVQlLEn53PnZyPeIAgHSrVSKlKmKPSGqIAFCsTqStlykEEkj4Ce6i8mvE+Bt3NO/Q8PanUehiKC0a1NQXGIqVKZuAFsAGAF8wa3bYm87bxXt7HiWaumeKNWkam6NOk56uUivVCkuyqFBVrtbML8dAxvI6qXxB5K7Nl8CUOWpTp5NFV2esqgtnNy9xe2TLr3l5mZW0U5Oya9DEZxl+13MVKpTJYmnR0dkBarUANv4lF7Ea8SOzsmsaN2ZVp0hdXFAlTYOcRUUEC6dXKQDcrmue9rpwu8RLM0F2zRDFtwtixbKSxAvbQda9tDp4jzm8RrAzz9I0nemEp7omopJDOb6/1MbDXs5CN4rFjFqSG0Pav5f2ieFn24cjBTUkgDiSAPeZC3SV2faJj6zbOGDOF1CgI6FMrKWJ6wOt7i4YHiDPTSajiur3VrdL9Hz5o+ZOEd6pqfW/LPlyvofH1qTIxVhZhxE8zVj6sJKSujwJDaPUhoCCnqQ0IKehIaQgogCAfQ+gm0FoY1C/qVBu2HMHs8+HnOlN2lmeTbabnSduazNvGYdsPUqYap1shsrdjodUqDwIsfDhxBnzq9Fwmfd2LalXoqovycyrgnLEgZx2W/MSxqxtnkdJu87s2tnej9WvVpK6kKzi4BGYjtty0vqeEsa8b4YZtnm2h5YnyVzrf4pbRpPWpYegAtLDoFQDgFChVH3E+YntccEVDQ+DsEZPFUl1ZxaXpBl6OBnC03VqoBsDlpUqVuPW0pX1t61vGax8vA6cLnUd/3ehip7YTf1XZA9Krk6tSmri9O2UsjdVhoQVuNGNiDYgqlpXJU2PHRVO+aNrE7dw98tOjTFJ7CsEw1KnmVWR1BF2z2dA1m6ptYjiTt1s8jjH9P+hqVr9LHrEbcw/ClSp0t4j0qrUcHTpnLUpuhAs7Fhdgctx6trm9wdXNEj+nvDJO2aysjZPpDhVqVKqqzNWfPVARhc5s49aqwADWNra2tcAmTHFZpGnsteaUZSVlyt4GKn6QUECKuayBMtqTZVy16GIIKvXYsCcOoChlC5nOpOlVWKySMT2GrUeKUlf7fyesFicNWDYakdxTZSWYgrfUG1izksbAZidACAFu14nF/SsjpOnVg97P6muSXJHy+IQK7KpzBWIB5gHjOJ9GLuk2Y4KIB9f6LekeG2fiGqYkFhUw6KlgeIck8AfCe6hPDdn579QhjcV4HE9ItuUcVtGviKbJSotTCU97QLAjq3BWxINyxzch4zEIKF7Pm2/P7HlULRslb7fz92czpab/AEekFGSzJhsqn61HN1toRrr2hcutxNmrZG62KTfBt7TtdTm3Gmi1hcpx0zAW7cyn+GDNvD1FHFUxVzb2mou5zbi41FKxy8dcp92U96C2NHadZDh1UOhIYdUUgCNDwe2viIKlmcWQ2bWz6Ds6sqsyq6liFJAFxxI4QRPNHQ2h7V/L+0Tzs+xDkYKbEEEcQbj3iQtrqzOg22axvck3GX2lXgBa3rctJrGzktnj8S9jTr1mdy7asxuf2eMy3c7wioqyPAkNookNFEFPUhoQUokNIsFEAQCgwD6bDbepV6a0sbcNT0p1V4gcbHw8iOJtc3mpYZq0vM80IVNnm50OT5xfI3cLTw4NziUKeBF/vIP3Ty1Nkuvpkvyez/ykv+F3/FjPjvSuhQRqeEGd2GUubn4kgXHgABzJm9noRo53vL0X2PHV3+1P/L9MdEfEV6zOzO5zMxuxPaZ1PQkkrIxwUQBAEAQBAEAQBAEA2sZTo1shZypVcugPyndTsfNq7PjabusjzhKFCkxZXzEqV+sphhY2NxddDpx98u8OL2JPq/IxVsFh2YtnIzG9lWw8hbSN4ODt1fkY/o/D/wAxvh+kuMnCeL8jawwoU0ZAwYPe5ekC2oto2W493ON4Zexp9X5Gp9H4f+Y3w/SMZeF8X5DoGH/mN8P0lxk4XxfkdXZG0+i0q1GlWO6xAtVVkvfQrcG1wbEjl4TUazimrLNWz+cznLYk5J3eTTy8P6OVjKgaozLqDa3kAJwZ9CHIwCQqPtsN6Cq+zHx4xFnp0t8UNLS2UtkzZr3NuNrfjPY9ltFO/M+Z/wCRe+cMOV7ep8XPEfWLBookNFEFLIUsGiiQqLBoQBAEAQBAEAQBAEAQBAEAQBAEAQBAOspUBBeml1GtRWt/6A2/WeunTUr3Pj7TXlTaSSzR53g06+H1YDhW4dpPU7NJ13EdWebjZ9q8hVrKL9ek1vVslTU5iB2aaWP71bhasnGT7V5FYi/tMORpe29vra9rqL/EcOyNzHVk4yei8jzTqBkDZ6CkgXVxVBF73GinhpLuY6scXPReRievlIB3TAlBdA5ADZrk3APVy6i3aJdxHVji5aLyMhYX9egRp6oq318CoHv1+Mm5jqycVLReQzanrUDY26u9uf8ALdAOzt8IdGOrC2qTfJeRztoACobacPwE8bPqU+pdn0aLkitUNLUWIQtpZrmw8QvxlSXUzOU1+1XO6tRej7injawotdqi7mpk6pI1twUAi4uRdp1xyccOLI8mBbzG6av9/mZwcZRpqRuqm9BGvUKkG/Cx46WnFpdD3U5Sf7lYwTJ2LIUsGiiClEhSwaLIaEAQBAEAQBAEAQBAEAQBAEAQBAEAQDt7Np0WxWGFel0ld11KVyA73QBSQRbQsddLgCxvae/ZYxlJqTsfn/1GUlhcdDn7fwmFfH4lcLTqUqA1pooDFTdRwdtVN72ueI1tFd06b5nh3uCGKbtn1NWtsqnZyi4gm3UDog11PWsx0trpw++eff0u4zxdLuRzTgquYrkOYC5FuydIyUleLO8KkJq8XdA4Kp3TNGro8nC1O6YF0bOzcElQEsKhOZQN2EItcZr5iLG3CYlVhD9zONWvCm/qdjZp4GmgV2FYEsu7OVMpNl49a4GbN5WiNWEnZPMkK8JzwxeaPe0vaH3D8BOTPvQ6mpBo2kx9UJuw3UCslsq+qxzEXte19ffGJ8jG6i3i6mvMnYsFLIaRYKUQUshoQUshpFgogCAIAgCAIAgCAIAgCAIAgCAIAgGxtKjVO5aje6pxVrEcO289MGlc+NtNOUmrK+RqYfZtVnY1bjq3uwz3NxobG40vr4TTafU4RhUg7qF/ubI2Le/XQC7AXpVL2BIU2F+IAPhm8DJZdxq9X/iXl/szYHZ+4DMGWqSh6rJVHWHAAi3HmbeUrafJ2ODpVe1m2iq2fMqqFZgnVqnOBwI6/VvyPCZt/wBv49ibmr2njo4K8KSkg9mI0Nj468PvHja2/wC38ew3NTtOeNhgHSorD+qi9/h+srs+p1hvIr9if3Vxs3ZWZXNS1KpTyPS0FnsespN+NrWmUpY1Zq1ne78rfcVJSwJYM7pZLPnnd+Gp42l7U+4fgJzZ9GHU1IKfUptLBnZ75kPTQ2RCWJBVrksAdFAHVy/0rzNumNYfE8PDz3qV/p+fL8/I+ZE5H0RIaKIKWQ0WClgpRIaLBSyFEFEAQBAEAQBAEAQBAEAQBAEAQBBD0KzjQMwH+YzWJnPBEdIfvN9oxiZndxJ0h+832jLiZN3EnSH7zfaMYmTBEnSH7zfaMuJkwRHSH7zfaMYmZwRJ0h+832jLiZMESdIfvN9oxiZnBExMxJuTc+JkKklyPVCqUdXFiUYML8Lg318JeRlq6sdCptpmzZqVAlgdd0L6m5N73v4zTn4HJUEv/Z+Zo4irndnsq5jeyCyj3DsmHmd4rCrHiQ2WClkNFgpYNFkKIKWQpYNCAIAgCAIAgCAIAgCAIAgCAIISUhIISDJDKQQQkEJKZJBCSmSQQkpk6NPYmJNPfCm2772U2Putx/Sep7FWSTw81c8nH0cTjfk7GgJ5D3FgpZDQgpZDRYKWClkKIKWQpYNCAIAgCAIAgCAIAgCAIAghIISUgghJSEgySCElISDJ1/Rj0eq7QrnD0WRXCZ71CQvrKgGgJ4uJuMcRxrVlSV2czG4dqVWpSa2ak7U2twupINvC4kas7GoyUoqS6mCCiDJ9lsza20VoKlOpSamaeVRUCZlUqNAbA8BzM90dqqpfix8arsWzSm27875anxwngPtosGiyFLBSyGiwUQUsFLIUQUshSwUQUQBAEAQBAEAQBAJBLiUhIIIISUhIISCCUySCEgh9R6B7SrYOscTQWlVdlamEqsw0Vqb5hbTjl7ec607rNHi2vDJYZX+XONt+k4r1KlTLmrVGqNu2uAzWcrrrpnHx98klmdKMk4pLoc2ZOpk6M/KbwPQ8/EU+4vR35SYJaF4il3Do78owS0LxNLuKMO/KTBLQvE0u5F6O/KMEtDXE0u5F6O/KMEtBxNLuQ3DcpMEtC8VS7kXctyjBLQ1xVHuRdw3KMEtC8VR7kNy3KTBLQcVR7kXctyjdy0LxdHuQ3Lco3ctC8XR7kXctyjdy0LxdHuQ3LcpN3LQcXR7kXdNyjdy0LxlHuQ3Tco3ctBxlDuQ3Tco3ctC8ZQ7kN03KN3LQcZQ7kN03KN3LQcZQ7kN03KN3LQcZQ7kN03KN3LQcZQ7kN03KN3LQnGUO5E3Tco3ctBxlHuQ3Lcpd3LQnF0O5Dctyjdy0HF0e5E3Lco3ctCcXR7kNy3KN3LQnF0e5E3LcowS0JxVHuQ3DcpcEtCcVR7kTcNyjBLQnFUe5E3DcowS0JxVLuQ6O/KXBLQnE0u5E6O/KMEtCcTS7kVMHUa+VGbKLtlF7DmbcBGCWhOJpdxKeDqMbKjMbXsoubc7CXBLQnEUu4nRandMYHoTiKXcfVbJ27hxhKdA08KDdjiatemjV7ZyRu766KRYC+vjwlSVRTslk/n4Oeyw2R7O6lSX1q+Tt+Mub+LkanobWwLtVTHtuyyKtFmYBVY5iXa+htlUWuLhj5evdqomsWF9D5Uau7km44l1GwtoUKe0hu0XE0s7JQFVgiEnQM2cgAWvox7RrObVklKWV1d26dXY6RlHFKSVsnZc8+ibMm0MXhU2lTKtTejvQ1UHKaKjN6hIGVlA4kC023By/x3w+Kavq7POz8TEnNxTqWxu97O9l0TtlfW2XLrcyekG0MO6VnToqEimtGnhFp3vnBdiQob1bjja028NsjksV8zk0cVU3SEMuUEqoZjfUk25akTnjV8J0wu1zziMVVAIYrYhmNrahMpP4j4ykMjV6w7htqdR9/wC+XhANc4p6ijVABc8RcaDl2cfMGASojra5XWw9bmQB+IgGu+JI4wDz0yAOmQB0yAOmQB0yAOmQB0yAOmQB0yAOmQB0yAOmQB0yAOmQB0yAOmQB0yAOmQB0yAOmQB0yAdKjjcJ0OoHz9M3g3VgcuTS9zmy8+y89CdDdWaeLPPpzyy0tz6nL/Jj8Pn5O96H7f3OFxFE0qtQ4kPujSyEXem9MZgXUqL0216w09W5F/OdTc9GfSHEUbU3w7lFr0daaKapWk9SoaRtUpD2jAhgOHEODqB81hPZUtbndrf327OeluUA+VgCAeX4SoFXhIwWAeDx8pehOpF/P5yFPK9kAyNAPC/v74BkEAsAQBAEAQBAEAQBAEAQBAEAQBAEAQBAEAQBAEA7eG9lhfdV/GvAOpT7P9Vv/AKK0AwYH2VL/AE1/tE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101" name="Picture 5" descr="http://www.distroplaza.com/distros/14/1242597055.snapshot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3954734"/>
            <a:ext cx="4588727" cy="286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743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Solaris</a:t>
            </a:r>
          </a:p>
          <a:p>
            <a:pPr lvl="1"/>
            <a:r>
              <a:rPr lang="sr-Latn-RS" dirty="0" smtClean="0"/>
              <a:t>Razvijen 1991. od strane Sun Microsystems po uzoru na Unix</a:t>
            </a:r>
          </a:p>
          <a:p>
            <a:pPr lvl="1"/>
            <a:r>
              <a:rPr lang="sr-Latn-RS" dirty="0" smtClean="0"/>
              <a:t>OpenSolaris</a:t>
            </a:r>
          </a:p>
          <a:p>
            <a:pPr lvl="2"/>
            <a:r>
              <a:rPr lang="sr-Latn-RS" dirty="0" smtClean="0"/>
              <a:t>Solaris otvorenog koda publikovan 2005.</a:t>
            </a:r>
          </a:p>
          <a:p>
            <a:pPr lvl="1"/>
            <a:r>
              <a:rPr lang="sr-Latn-RS" dirty="0" smtClean="0"/>
              <a:t>Otkako je 2009. Oracle kupio Sun, ne distribuira se sa otvorenim kodom</a:t>
            </a:r>
          </a:p>
          <a:p>
            <a:pPr lvl="1"/>
            <a:r>
              <a:rPr lang="sr-Latn-RS" dirty="0" smtClean="0"/>
              <a:t>Aktuelna verzija je Solaris 11</a:t>
            </a:r>
            <a:endParaRPr lang="en-GB" dirty="0"/>
          </a:p>
        </p:txBody>
      </p:sp>
      <p:pic>
        <p:nvPicPr>
          <p:cNvPr id="3078" name="Picture 6" descr=" photo Solaris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91000"/>
            <a:ext cx="5580000" cy="25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7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626352" cy="4495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OS za mobilne platforme</a:t>
            </a:r>
          </a:p>
          <a:p>
            <a:pPr lvl="1"/>
            <a:r>
              <a:rPr lang="sr-Latn-RS" dirty="0" smtClean="0"/>
              <a:t>Android</a:t>
            </a:r>
          </a:p>
          <a:p>
            <a:pPr lvl="2"/>
            <a:r>
              <a:rPr lang="sr-Latn-RS" dirty="0" smtClean="0"/>
              <a:t>Google razvio kao OS otvorenog koda</a:t>
            </a:r>
          </a:p>
          <a:p>
            <a:pPr lvl="2"/>
            <a:r>
              <a:rPr lang="sr-Latn-RS" dirty="0" smtClean="0"/>
              <a:t>Izvršava se na različitim mobilnim platformama</a:t>
            </a:r>
            <a:endParaRPr lang="en-US" dirty="0" smtClean="0"/>
          </a:p>
          <a:p>
            <a:pPr lvl="2"/>
            <a:r>
              <a:rPr lang="sr-Latn-RS" dirty="0"/>
              <a:t>≈</a:t>
            </a:r>
            <a:r>
              <a:rPr lang="en-US" dirty="0"/>
              <a:t> 50</a:t>
            </a:r>
            <a:r>
              <a:rPr lang="en-US" dirty="0" smtClean="0"/>
              <a:t>%</a:t>
            </a:r>
            <a:r>
              <a:rPr lang="sr-Latn-RS" dirty="0" smtClean="0"/>
              <a:t> globalna zastupljenost među svim uređajima</a:t>
            </a:r>
            <a:endParaRPr lang="sr-Latn-RS" dirty="0"/>
          </a:p>
          <a:p>
            <a:pPr lvl="1"/>
            <a:r>
              <a:rPr lang="sr-Latn-RS" dirty="0" smtClean="0"/>
              <a:t>iOS</a:t>
            </a:r>
          </a:p>
          <a:p>
            <a:pPr lvl="2"/>
            <a:r>
              <a:rPr lang="sr-Latn-RS" dirty="0" smtClean="0"/>
              <a:t>Apple razvio za svoje iPhone i iPad uređaje</a:t>
            </a:r>
          </a:p>
          <a:p>
            <a:pPr lvl="2"/>
            <a:r>
              <a:rPr lang="sr-Latn-RS" dirty="0" smtClean="0"/>
              <a:t>Razvijen na bazi </a:t>
            </a:r>
            <a:r>
              <a:rPr lang="sr-Latn-RS" smtClean="0"/>
              <a:t>Mac </a:t>
            </a:r>
            <a:r>
              <a:rPr lang="sr-Latn-RS" smtClean="0"/>
              <a:t>OS </a:t>
            </a:r>
            <a:r>
              <a:rPr lang="sr-Latn-RS" dirty="0" smtClean="0"/>
              <a:t>	</a:t>
            </a:r>
            <a:endParaRPr lang="en-GB" dirty="0"/>
          </a:p>
        </p:txBody>
      </p:sp>
      <p:pic>
        <p:nvPicPr>
          <p:cNvPr id="5122" name="Picture 2" descr="Image result for andr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39616"/>
            <a:ext cx="1337310" cy="22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8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30" name="Picture 10" descr="https://encrypted-tbn3.gstatic.com/images?q=tbn:ANd9GcRcobnxp9ukIFlHESKP3Xozmds4TaFNfT_m8AQRndFwf0SYSvy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19600"/>
            <a:ext cx="1524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91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OS kao interfejs između korisnika i računara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26552" cy="50292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Krajnji korisnik vidi računarski sistem kao skup aplikacija</a:t>
            </a:r>
          </a:p>
          <a:p>
            <a:r>
              <a:rPr lang="sr-Latn-RS" dirty="0" smtClean="0"/>
              <a:t>Aplikacija može biti implementirana kao skup mašinskih instrukcija koji je u potpunosti odgovoran za upravljanje hardverom računara</a:t>
            </a:r>
          </a:p>
          <a:p>
            <a:r>
              <a:rPr lang="sr-Latn-RS" dirty="0" smtClean="0"/>
              <a:t>Vrlo složeno za implementaciju</a:t>
            </a:r>
          </a:p>
          <a:p>
            <a:r>
              <a:rPr lang="sr-Latn-RS" dirty="0" smtClean="0"/>
              <a:t>Zato se obezbeđuje skup sistemskih programa, koji obavlja upravljanje hardverom</a:t>
            </a:r>
          </a:p>
          <a:p>
            <a:r>
              <a:rPr lang="sr-Latn-RS" dirty="0" smtClean="0"/>
              <a:t>Aplikacija se obraća sistemskom programu da obavi određene funkcije</a:t>
            </a:r>
          </a:p>
          <a:p>
            <a:r>
              <a:rPr lang="sr-Latn-RS" dirty="0" smtClean="0"/>
              <a:t>Najvažniji sistemski program je operativni sistem</a:t>
            </a:r>
          </a:p>
          <a:p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2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Implementacija</a:t>
            </a:r>
            <a:r>
              <a:rPr lang="en-US" dirty="0" smtClean="0"/>
              <a:t>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Prvi</a:t>
            </a:r>
            <a:r>
              <a:rPr lang="en-US" dirty="0" smtClean="0"/>
              <a:t> 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 </a:t>
            </a:r>
            <a:r>
              <a:rPr lang="en-US" dirty="0" err="1" smtClean="0"/>
              <a:t>pisani</a:t>
            </a:r>
            <a:r>
              <a:rPr lang="en-US" dirty="0" smtClean="0"/>
              <a:t> u </a:t>
            </a:r>
            <a:r>
              <a:rPr lang="en-US" dirty="0" err="1" smtClean="0"/>
              <a:t>asembleru</a:t>
            </a:r>
            <a:endParaRPr lang="en-US" dirty="0" smtClean="0"/>
          </a:p>
          <a:p>
            <a:r>
              <a:rPr lang="en-US" dirty="0" smtClean="0"/>
              <a:t>Danas je </a:t>
            </a:r>
            <a:r>
              <a:rPr lang="en-US" dirty="0" err="1" smtClean="0"/>
              <a:t>ve</a:t>
            </a:r>
            <a:r>
              <a:rPr lang="sr-Latn-RS" dirty="0" smtClean="0"/>
              <a:t>ćina pisana u jezicima višeg nivoa</a:t>
            </a:r>
          </a:p>
          <a:p>
            <a:r>
              <a:rPr lang="sr-Latn-RS" dirty="0" smtClean="0"/>
              <a:t>Različiti delovi mogu biti u različitim jezicima</a:t>
            </a:r>
          </a:p>
          <a:p>
            <a:pPr lvl="1"/>
            <a:r>
              <a:rPr lang="sr-Latn-RS" dirty="0" smtClean="0"/>
              <a:t>Niži nivoi kernela u jezicima nižeg nivoa</a:t>
            </a:r>
          </a:p>
          <a:p>
            <a:pPr lvl="1"/>
            <a:r>
              <a:rPr lang="sr-Latn-RS" dirty="0" smtClean="0"/>
              <a:t>Sistemski programi u jezicima višeg nivoa</a:t>
            </a:r>
          </a:p>
        </p:txBody>
      </p:sp>
    </p:spTree>
    <p:extLst>
      <p:ext uri="{BB962C8B-B14F-4D97-AF65-F5344CB8AC3E}">
        <p14:creationId xmlns:p14="http://schemas.microsoft.com/office/powerpoint/2010/main" val="3410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Implementacija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MS-DOS</a:t>
            </a:r>
          </a:p>
          <a:p>
            <a:pPr lvl="1"/>
            <a:r>
              <a:rPr lang="sr-Latn-RS" dirty="0"/>
              <a:t>Pisan u Intel 8088 asembleru</a:t>
            </a:r>
          </a:p>
          <a:p>
            <a:r>
              <a:rPr lang="sr-Latn-RS" dirty="0" smtClean="0"/>
              <a:t>Linux</a:t>
            </a:r>
          </a:p>
          <a:p>
            <a:pPr lvl="1"/>
            <a:r>
              <a:rPr lang="sr-Latn-RS" dirty="0" smtClean="0"/>
              <a:t>Pisan najvećim delom </a:t>
            </a:r>
            <a:r>
              <a:rPr lang="sr-Latn-RS" dirty="0"/>
              <a:t>u </a:t>
            </a:r>
            <a:r>
              <a:rPr lang="sr-Latn-RS" dirty="0" smtClean="0"/>
              <a:t>C (71%)</a:t>
            </a:r>
            <a:endParaRPr lang="sr-Latn-RS" dirty="0"/>
          </a:p>
          <a:p>
            <a:pPr lvl="1"/>
            <a:r>
              <a:rPr lang="sr-Latn-RS" dirty="0" smtClean="0"/>
              <a:t>Jedan deo funkcija najnižeg nivoa u asembleru</a:t>
            </a:r>
          </a:p>
          <a:p>
            <a:pPr lvl="1"/>
            <a:r>
              <a:rPr lang="sr-Latn-RS" dirty="0" smtClean="0"/>
              <a:t>Delovi implementirani korišćenjem C++, Lisp, Perl, Python, Fortran jezika</a:t>
            </a:r>
          </a:p>
          <a:p>
            <a:r>
              <a:rPr lang="sr-Latn-RS" dirty="0" smtClean="0"/>
              <a:t>Windows </a:t>
            </a:r>
          </a:p>
          <a:p>
            <a:pPr lvl="1"/>
            <a:r>
              <a:rPr lang="sr-Latn-RS" dirty="0" smtClean="0"/>
              <a:t>Implementiran u C-u, ali </a:t>
            </a:r>
            <a:r>
              <a:rPr lang="sr-Latn-RS" dirty="0"/>
              <a:t>se oslanja na koncepte objektno-orijentisanog dizajna</a:t>
            </a:r>
            <a:r>
              <a:rPr lang="sr-Latn-R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16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Implementacija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Koliko je komplikovano?</a:t>
            </a:r>
          </a:p>
          <a:p>
            <a:r>
              <a:rPr lang="sr-Latn-RS" dirty="0" smtClean="0"/>
              <a:t>Red Hat Linux 7.1 distribucija sadržala 30 miliona linija koda</a:t>
            </a:r>
          </a:p>
          <a:p>
            <a:pPr lvl="1"/>
            <a:r>
              <a:rPr lang="sr-Latn-RS" dirty="0" smtClean="0"/>
              <a:t>Od toga kernel sadrži 2.4 miliona linija koda (8%)</a:t>
            </a:r>
          </a:p>
          <a:p>
            <a:r>
              <a:rPr lang="sr-Latn-RS" dirty="0" smtClean="0"/>
              <a:t>Kada bi se ponovo implementiralo</a:t>
            </a:r>
          </a:p>
          <a:p>
            <a:pPr lvl="1"/>
            <a:r>
              <a:rPr lang="sr-Latn-RS" dirty="0" smtClean="0"/>
              <a:t>Procenjeno na 8000 čovek-godina</a:t>
            </a:r>
          </a:p>
          <a:p>
            <a:pPr lvl="1"/>
            <a:r>
              <a:rPr lang="sr-Latn-RS" dirty="0" smtClean="0"/>
              <a:t>Koštalo bi 1.5 milijardu dolara</a:t>
            </a:r>
          </a:p>
          <a:p>
            <a:pPr marL="0" indent="0" algn="r">
              <a:buNone/>
            </a:pPr>
            <a:endParaRPr lang="sr-Latn-RS" i="1" dirty="0"/>
          </a:p>
          <a:p>
            <a:pPr marL="0" indent="0" algn="r">
              <a:buNone/>
            </a:pPr>
            <a:r>
              <a:rPr lang="sr-Latn-RS" dirty="0" smtClean="0">
                <a:latin typeface="Monotype Corsiva" pitchFamily="66" charset="0"/>
              </a:rPr>
              <a:t>You need to master many details – as with any big project – but the differences are quantitive, not qualitative.</a:t>
            </a:r>
          </a:p>
          <a:p>
            <a:pPr marL="0" indent="0" algn="r">
              <a:buNone/>
            </a:pPr>
            <a:r>
              <a:rPr lang="sr-Latn-RS" sz="1900" dirty="0" smtClean="0"/>
              <a:t>Robert Love, Linux Kernel Development Book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90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Osnovna dostignuća na koja se oslanjaju savremeni OS:</a:t>
            </a:r>
          </a:p>
          <a:p>
            <a:pPr lvl="1"/>
            <a:r>
              <a:rPr lang="sr-Latn-RS" b="1" dirty="0" smtClean="0"/>
              <a:t>Procesi</a:t>
            </a:r>
          </a:p>
          <a:p>
            <a:pPr lvl="1"/>
            <a:r>
              <a:rPr lang="sr-Latn-RS" dirty="0" smtClean="0"/>
              <a:t>Upravljanje memorijom</a:t>
            </a:r>
          </a:p>
          <a:p>
            <a:pPr lvl="1"/>
            <a:r>
              <a:rPr lang="sr-Latn-RS" dirty="0" smtClean="0"/>
              <a:t>Zaštita informacija i bezbednost</a:t>
            </a:r>
          </a:p>
          <a:p>
            <a:pPr lvl="1"/>
            <a:r>
              <a:rPr lang="sr-Latn-RS" dirty="0" smtClean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66447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Pojam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Program u izvršavanju</a:t>
            </a:r>
          </a:p>
          <a:p>
            <a:r>
              <a:rPr lang="sr-Latn-RS" dirty="0" smtClean="0"/>
              <a:t>Primerak programa koji se izvršava na računaru</a:t>
            </a:r>
          </a:p>
          <a:p>
            <a:r>
              <a:rPr lang="sr-Latn-RS" dirty="0" smtClean="0"/>
              <a:t>Entitet koji se može dodeliti i izvršavati na procesoru</a:t>
            </a:r>
          </a:p>
          <a:p>
            <a:r>
              <a:rPr lang="sr-Latn-RS" dirty="0" smtClean="0"/>
              <a:t>Jedinica aktivnosti koju karakterišu naredbe za izvršavanje, tekuće stanje i dodeljeni skup sistemskih resursa</a:t>
            </a:r>
          </a:p>
        </p:txBody>
      </p:sp>
    </p:spTree>
    <p:extLst>
      <p:ext uri="{BB962C8B-B14F-4D97-AF65-F5344CB8AC3E}">
        <p14:creationId xmlns:p14="http://schemas.microsoft.com/office/powerpoint/2010/main" val="133206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Komponente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Proces se sastoji iz tri dela:</a:t>
            </a:r>
          </a:p>
          <a:p>
            <a:pPr lvl="1"/>
            <a:r>
              <a:rPr lang="sr-Latn-RS" dirty="0" smtClean="0"/>
              <a:t>Izvršni program</a:t>
            </a:r>
          </a:p>
          <a:p>
            <a:pPr lvl="2"/>
            <a:r>
              <a:rPr lang="sr-Latn-RS" dirty="0" smtClean="0"/>
              <a:t>instrukcije koje procesor treba da izvrši</a:t>
            </a:r>
          </a:p>
          <a:p>
            <a:pPr lvl="1"/>
            <a:r>
              <a:rPr lang="sr-Latn-RS" dirty="0" smtClean="0"/>
              <a:t>Podaci</a:t>
            </a:r>
          </a:p>
          <a:p>
            <a:pPr lvl="2"/>
            <a:r>
              <a:rPr lang="sr-Latn-RS" dirty="0" smtClean="0"/>
              <a:t>pridruženi podaci koji su potrebni programu pri izvršavanju (promenljive)</a:t>
            </a:r>
          </a:p>
          <a:p>
            <a:pPr lvl="1"/>
            <a:r>
              <a:rPr lang="sr-Latn-RS" dirty="0" smtClean="0"/>
              <a:t>Kontekst izvršenja (stanje) procesa</a:t>
            </a:r>
          </a:p>
          <a:p>
            <a:pPr lvl="2"/>
            <a:r>
              <a:rPr lang="sr-Latn-RS" dirty="0" smtClean="0"/>
              <a:t>interni podaci pomoću kojih OS može da upravlja procesom</a:t>
            </a:r>
          </a:p>
          <a:p>
            <a:pPr lvl="2"/>
            <a:r>
              <a:rPr lang="sr-Latn-RS" dirty="0" smtClean="0"/>
              <a:t>kompletno stanje procesa u bilo kom trenutku </a:t>
            </a:r>
          </a:p>
          <a:p>
            <a:pPr lvl="2"/>
            <a:r>
              <a:rPr lang="sr-Latn-RS" dirty="0"/>
              <a:t>t</a:t>
            </a:r>
            <a:r>
              <a:rPr lang="sr-Latn-RS" dirty="0" smtClean="0"/>
              <a:t>u je sačuvan sadržaj registara procesa (programski brojač, registri podataka) da bi proces mogao da nastavi izvršavanje nakon što je prekinut</a:t>
            </a:r>
          </a:p>
          <a:p>
            <a:pPr lvl="2"/>
            <a:r>
              <a:rPr lang="sr-Latn-RS" dirty="0" smtClean="0"/>
              <a:t>Sadrži prioritet procesa, informaciju da li proces čeka na U/I, ...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1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Upravljanje procesom (pojednostavljen model)</a:t>
            </a:r>
            <a:endParaRPr lang="en-GB" dirty="0"/>
          </a:p>
        </p:txBody>
      </p:sp>
      <p:pic>
        <p:nvPicPr>
          <p:cNvPr id="4" name="Content Placeholder 3" descr="Fig02_08.gif"/>
          <p:cNvPicPr>
            <a:picLocks noChangeAspect="1"/>
          </p:cNvPicPr>
          <p:nvPr/>
        </p:nvPicPr>
        <p:blipFill rotWithShape="1">
          <a:blip r:embed="rId2" cstate="print"/>
          <a:srcRect t="380" r="15210" b="16016"/>
          <a:stretch/>
        </p:blipFill>
        <p:spPr>
          <a:xfrm>
            <a:off x="4953000" y="1704975"/>
            <a:ext cx="4029075" cy="4752975"/>
          </a:xfrm>
          <a:prstGeom prst="rect">
            <a:avLst/>
          </a:prstGeom>
        </p:spPr>
      </p:pic>
      <p:sp>
        <p:nvSpPr>
          <p:cNvPr id="5" name="Line Callout 1 (Accent Bar) 4"/>
          <p:cNvSpPr/>
          <p:nvPr/>
        </p:nvSpPr>
        <p:spPr>
          <a:xfrm flipH="1">
            <a:off x="409572" y="1600200"/>
            <a:ext cx="4162425" cy="838199"/>
          </a:xfrm>
          <a:prstGeom prst="accentCallout1">
            <a:avLst>
              <a:gd name="adj1" fmla="val 18750"/>
              <a:gd name="adj2" fmla="val -8333"/>
              <a:gd name="adj3" fmla="val 155483"/>
              <a:gd name="adj4" fmla="val -30658"/>
            </a:avLst>
          </a:prstGeom>
          <a:ln w="19050"/>
          <a:effectLst>
            <a:outerShdw blurRad="38100"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Lista procesa sadrži jedan zapis za svaki proces koji sadrži pokazivač na lokaciju bloka memorije koji sadrži taj proces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419097" y="2600324"/>
            <a:ext cx="4152900" cy="600076"/>
          </a:xfrm>
          <a:prstGeom prst="accentCallout1">
            <a:avLst>
              <a:gd name="adj1" fmla="val 18750"/>
              <a:gd name="adj2" fmla="val -8333"/>
              <a:gd name="adj3" fmla="val 212020"/>
              <a:gd name="adj4" fmla="val -31294"/>
            </a:avLst>
          </a:prstGeom>
          <a:ln w="19050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Kontekst procesa može biti smešten sa samim procesom ili odvojeno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419097" y="3429000"/>
            <a:ext cx="4152900" cy="457200"/>
          </a:xfrm>
          <a:prstGeom prst="accentCallout1">
            <a:avLst>
              <a:gd name="adj1" fmla="val 18750"/>
              <a:gd name="adj2" fmla="val -8333"/>
              <a:gd name="adj3" fmla="val -230902"/>
              <a:gd name="adj4" fmla="val -71423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Proces koji se trenutno izvršava na procesoru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 flipH="1">
            <a:off x="419097" y="4191000"/>
            <a:ext cx="4152900" cy="457200"/>
          </a:xfrm>
          <a:prstGeom prst="accentCallout1">
            <a:avLst>
              <a:gd name="adj1" fmla="val 18750"/>
              <a:gd name="adj2" fmla="val -8333"/>
              <a:gd name="adj3" fmla="val -328820"/>
              <a:gd name="adj4" fmla="val -71652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Naredna instrukcija u aktivnom procesu</a:t>
            </a:r>
            <a:endParaRPr lang="en-US" sz="1600" dirty="0"/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385760" y="4876800"/>
            <a:ext cx="4171947" cy="742950"/>
          </a:xfrm>
          <a:prstGeom prst="accentCallout1">
            <a:avLst>
              <a:gd name="adj1" fmla="val 18750"/>
              <a:gd name="adj2" fmla="val -8333"/>
              <a:gd name="adj3" fmla="val -260549"/>
              <a:gd name="adj4" fmla="val -68909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Početna adresa bloka u kojem je proces. Služi za relativno referenciranje programskog brojača i svih podataka</a:t>
            </a:r>
            <a:endParaRPr lang="en-US" sz="1600" dirty="0"/>
          </a:p>
        </p:txBody>
      </p:sp>
      <p:sp>
        <p:nvSpPr>
          <p:cNvPr id="12" name="Line Callout 1 (Accent Bar) 11"/>
          <p:cNvSpPr/>
          <p:nvPr/>
        </p:nvSpPr>
        <p:spPr>
          <a:xfrm flipH="1">
            <a:off x="371473" y="5867400"/>
            <a:ext cx="4200522" cy="704850"/>
          </a:xfrm>
          <a:prstGeom prst="accentCallout1">
            <a:avLst>
              <a:gd name="adj1" fmla="val 18750"/>
              <a:gd name="adj2" fmla="val -8333"/>
              <a:gd name="adj3" fmla="val -394753"/>
              <a:gd name="adj4" fmla="val -67983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Dužina bloka u kojem je proces. Služi za zaštitu pristupa memoriji. Ne smeju se referencirati lokacije izvan granice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452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Višenitna obrada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Proces je podeljen na niti koje se izvršavaju konkurentno</a:t>
            </a:r>
          </a:p>
          <a:p>
            <a:r>
              <a:rPr lang="sr-Latn-RS" dirty="0" smtClean="0"/>
              <a:t>Nit</a:t>
            </a:r>
          </a:p>
          <a:p>
            <a:pPr lvl="1"/>
            <a:r>
              <a:rPr lang="sr-Latn-RS" dirty="0" smtClean="0"/>
              <a:t>izvršna jedinica posla</a:t>
            </a:r>
          </a:p>
          <a:p>
            <a:pPr lvl="1"/>
            <a:r>
              <a:rPr lang="sr-Latn-RS" dirty="0" smtClean="0"/>
              <a:t>sadrži kontekst i sopstvenu oblast podataka</a:t>
            </a:r>
          </a:p>
          <a:p>
            <a:pPr lvl="1"/>
            <a:r>
              <a:rPr lang="sr-Latn-RS" dirty="0" smtClean="0"/>
              <a:t>izvršava se sekvencijalno i može se prekinuti</a:t>
            </a:r>
          </a:p>
          <a:p>
            <a:r>
              <a:rPr lang="sr-Latn-RS" dirty="0" smtClean="0"/>
              <a:t>Proces</a:t>
            </a:r>
          </a:p>
          <a:p>
            <a:pPr lvl="1"/>
            <a:r>
              <a:rPr lang="sr-Latn-RS" dirty="0" smtClean="0"/>
              <a:t>skup jedne ili više niti i dodeljenog sistemskog resursa </a:t>
            </a:r>
          </a:p>
          <a:p>
            <a:pPr lvl="1"/>
            <a:r>
              <a:rPr lang="sr-Latn-RS" dirty="0" smtClean="0"/>
              <a:t>kreiranjem niti programer ima veću kontrolu nad modularnošću aplikacije i vremenskim usklađivanjem događaja u njoj</a:t>
            </a:r>
            <a:endParaRPr lang="en-US" dirty="0"/>
          </a:p>
          <a:p>
            <a:pPr lvl="1"/>
            <a:endParaRPr lang="sr-Latn-R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Osnovna dostignuća na koja se oslanjaju savremeni OS:</a:t>
            </a:r>
          </a:p>
          <a:p>
            <a:pPr lvl="1"/>
            <a:r>
              <a:rPr lang="sr-Latn-RS" dirty="0" smtClean="0"/>
              <a:t>Procesi</a:t>
            </a:r>
          </a:p>
          <a:p>
            <a:pPr lvl="1"/>
            <a:r>
              <a:rPr lang="sr-Latn-RS" b="1" dirty="0" smtClean="0"/>
              <a:t>Upravljanje memorijom</a:t>
            </a:r>
          </a:p>
          <a:p>
            <a:pPr lvl="1"/>
            <a:r>
              <a:rPr lang="sr-Latn-RS" dirty="0" smtClean="0"/>
              <a:t>Zaštita informacija i bezbednost</a:t>
            </a:r>
          </a:p>
          <a:p>
            <a:pPr lvl="1"/>
            <a:r>
              <a:rPr lang="sr-Latn-RS" dirty="0" smtClean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Upravljanje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Odgovornosti OS pri upravljanju memorijom</a:t>
            </a:r>
          </a:p>
          <a:p>
            <a:pPr lvl="1"/>
            <a:r>
              <a:rPr lang="sr-Latn-RS" dirty="0" smtClean="0"/>
              <a:t>Izolacija procesa</a:t>
            </a:r>
          </a:p>
          <a:p>
            <a:pPr lvl="2"/>
            <a:r>
              <a:rPr lang="sr-Latn-RS" dirty="0" smtClean="0"/>
              <a:t>Proces ne sme da pristupi delu memorije rezervisanom za drugi proces</a:t>
            </a:r>
          </a:p>
          <a:p>
            <a:pPr lvl="1"/>
            <a:r>
              <a:rPr lang="sr-Latn-RS" dirty="0" smtClean="0"/>
              <a:t>Automatsko dodeljivanje i upravljanje</a:t>
            </a:r>
          </a:p>
          <a:p>
            <a:pPr lvl="2"/>
            <a:r>
              <a:rPr lang="sr-Latn-RS" dirty="0" smtClean="0"/>
              <a:t>Korisnička aplikacija ne mora direktno da vodi računa o upravljanju memorijom</a:t>
            </a:r>
          </a:p>
          <a:p>
            <a:pPr lvl="1"/>
            <a:r>
              <a:rPr lang="sr-Latn-RS" dirty="0" smtClean="0"/>
              <a:t>Zaštita i kontrola pristupa</a:t>
            </a:r>
          </a:p>
          <a:p>
            <a:pPr lvl="2"/>
            <a:r>
              <a:rPr lang="sr-Latn-RS" dirty="0" smtClean="0"/>
              <a:t>Delovima memorije mogu na različite načine da pristupe različiti korisnici</a:t>
            </a:r>
          </a:p>
          <a:p>
            <a:pPr lvl="1"/>
            <a:r>
              <a:rPr lang="sr-Latn-RS" dirty="0" smtClean="0"/>
              <a:t>Dugotrajna memorija</a:t>
            </a:r>
          </a:p>
          <a:p>
            <a:pPr lvl="2"/>
            <a:r>
              <a:rPr lang="sr-Latn-RS" dirty="0" smtClean="0"/>
              <a:t>OS mora da omogući programima da skladište informacije na duže vreme, po isključenju računara</a:t>
            </a:r>
            <a:endParaRPr lang="en-US" dirty="0" smtClean="0"/>
          </a:p>
          <a:p>
            <a:pPr lvl="2"/>
            <a:r>
              <a:rPr lang="en-US" dirty="0" err="1" smtClean="0"/>
              <a:t>Fajl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je </a:t>
            </a:r>
            <a:r>
              <a:rPr lang="en-US" dirty="0" err="1" smtClean="0"/>
              <a:t>implementacija</a:t>
            </a:r>
            <a:r>
              <a:rPr lang="en-US" dirty="0" smtClean="0"/>
              <a:t> </a:t>
            </a:r>
            <a:r>
              <a:rPr lang="en-US" dirty="0" err="1" smtClean="0"/>
              <a:t>dugotrajne</a:t>
            </a:r>
            <a:r>
              <a:rPr lang="en-US" dirty="0" smtClean="0"/>
              <a:t> </a:t>
            </a:r>
            <a:r>
              <a:rPr lang="en-US" dirty="0" err="1" smtClean="0"/>
              <a:t>memorije</a:t>
            </a:r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OS kao interfejs između korisnika i računara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07699520"/>
              </p:ext>
            </p:extLst>
          </p:nvPr>
        </p:nvGraphicFramePr>
        <p:xfrm>
          <a:off x="1371600" y="1981200"/>
          <a:ext cx="594360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" name="Document" r:id="rId4" imgW="6025851" imgH="3834496" progId="Word.Document.12">
                  <p:embed/>
                </p:oleObj>
              </mc:Choice>
              <mc:Fallback>
                <p:oleObj name="Document" r:id="rId4" imgW="6025851" imgH="3834496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81200"/>
                        <a:ext cx="5943600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8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Virtueln</a:t>
            </a:r>
            <a:r>
              <a:rPr lang="sr-Latn-RS" dirty="0" smtClean="0"/>
              <a:t>o adresiranje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M</a:t>
            </a:r>
            <a:r>
              <a:rPr lang="en-GB" dirty="0" err="1" smtClean="0"/>
              <a:t>ehanizam</a:t>
            </a:r>
            <a:r>
              <a:rPr lang="en-GB" dirty="0" smtClean="0"/>
              <a:t> </a:t>
            </a:r>
            <a:r>
              <a:rPr lang="en-GB" dirty="0" err="1" smtClean="0"/>
              <a:t>koji</a:t>
            </a:r>
            <a:r>
              <a:rPr lang="en-GB" dirty="0" smtClean="0"/>
              <a:t> </a:t>
            </a:r>
            <a:r>
              <a:rPr lang="en-GB" dirty="0" err="1" smtClean="0"/>
              <a:t>omogu</a:t>
            </a:r>
            <a:r>
              <a:rPr lang="sr-Latn-RS" dirty="0" smtClean="0"/>
              <a:t>ćuje da programi vrše adresiranje sa logičke tačke gledišta</a:t>
            </a:r>
          </a:p>
          <a:p>
            <a:pPr lvl="1"/>
            <a:r>
              <a:rPr lang="sr-Latn-RS" dirty="0" smtClean="0"/>
              <a:t>program ne mora da vodi računa o količini fizički raspoložive glavne memorije</a:t>
            </a:r>
          </a:p>
          <a:p>
            <a:pPr lvl="1"/>
            <a:r>
              <a:rPr lang="sr-Latn-RS" dirty="0" smtClean="0"/>
              <a:t>program ne mora da vodi računa o stvarnoj adresi u glavnoj memoriji u koju je smešten</a:t>
            </a:r>
          </a:p>
          <a:p>
            <a:pPr lvl="2"/>
            <a:r>
              <a:rPr lang="sr-Latn-RS" dirty="0" smtClean="0"/>
              <a:t>stvarna adresa se određuje u trenutku izvršavanja a ne u trenutku pisanja ili prevođenja programa</a:t>
            </a:r>
          </a:p>
        </p:txBody>
      </p:sp>
    </p:spTree>
    <p:extLst>
      <p:ext uri="{BB962C8B-B14F-4D97-AF65-F5344CB8AC3E}">
        <p14:creationId xmlns:p14="http://schemas.microsoft.com/office/powerpoint/2010/main" val="88342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Straničenje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854952" cy="4495800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Proces je podeljen u određeni broj blokova fiksne dužine, koji se nazivaju stranice</a:t>
            </a:r>
          </a:p>
          <a:p>
            <a:r>
              <a:rPr lang="sr-Latn-RS" sz="2400" dirty="0" smtClean="0"/>
              <a:t>Program adresira reč pomoću virtuelne adrese</a:t>
            </a:r>
          </a:p>
          <a:p>
            <a:pPr lvl="1"/>
            <a:r>
              <a:rPr lang="sr-Latn-RS" sz="2100" dirty="0" smtClean="0"/>
              <a:t>sastoji se od broja stranice i pomeraja unutar nje</a:t>
            </a:r>
          </a:p>
          <a:p>
            <a:pPr lvl="1"/>
            <a:r>
              <a:rPr lang="sr-Latn-RS" sz="2100" dirty="0" smtClean="0"/>
              <a:t>stranica može biti smeštena bilo gde u glavnoj memoriji</a:t>
            </a:r>
          </a:p>
          <a:p>
            <a:r>
              <a:rPr lang="sr-Latn-RS" sz="2400" dirty="0" smtClean="0"/>
              <a:t>Sistem straničenja pruža dinamičko mapiranje virtuelne adrese koja se koristi u programu na realnu adresu (fizička adresa u glavnoj memoriji)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81943"/>
              </p:ext>
            </p:extLst>
          </p:nvPr>
        </p:nvGraphicFramePr>
        <p:xfrm>
          <a:off x="7848600" y="1828800"/>
          <a:ext cx="533400" cy="407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56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Virtuelna memorija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959352" cy="4724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Ne moraju sve stranice procesa da budu celo vreme u glavnoj memoriji</a:t>
            </a:r>
          </a:p>
          <a:p>
            <a:r>
              <a:rPr lang="sr-Latn-RS" dirty="0" smtClean="0"/>
              <a:t>Sve stranice se nalaze na disku, a samo neke u glavnoj memoriji</a:t>
            </a:r>
          </a:p>
          <a:p>
            <a:r>
              <a:rPr lang="sr-Latn-RS" dirty="0" smtClean="0"/>
              <a:t>Ukoliko se adresira stranica koja nije u glavnoj memoriji, hardver za upravljanje memorijom to otkriva i učitava u memoriju potrebnu stranicu</a:t>
            </a:r>
          </a:p>
          <a:p>
            <a:endParaRPr lang="en-US" dirty="0"/>
          </a:p>
        </p:txBody>
      </p:sp>
      <p:pic>
        <p:nvPicPr>
          <p:cNvPr id="4" name="Content Placeholder 3" descr="Fig02_09.gif"/>
          <p:cNvPicPr>
            <a:picLocks noChangeAspect="1"/>
          </p:cNvPicPr>
          <p:nvPr/>
        </p:nvPicPr>
        <p:blipFill rotWithShape="1">
          <a:blip r:embed="rId2" cstate="print"/>
          <a:srcRect t="-460" b="25197"/>
          <a:stretch/>
        </p:blipFill>
        <p:spPr>
          <a:xfrm>
            <a:off x="4714875" y="1752600"/>
            <a:ext cx="4419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02_10.gif"/>
          <p:cNvPicPr>
            <a:picLocks noChangeAspect="1"/>
          </p:cNvPicPr>
          <p:nvPr/>
        </p:nvPicPr>
        <p:blipFill rotWithShape="1">
          <a:blip r:embed="rId2" cstate="print"/>
          <a:srcRect t="372" b="19310"/>
          <a:stretch/>
        </p:blipFill>
        <p:spPr>
          <a:xfrm>
            <a:off x="3505200" y="1600200"/>
            <a:ext cx="56388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Adresiranje virtuelne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2819400"/>
            <a:ext cx="6169152" cy="3886200"/>
          </a:xfrm>
        </p:spPr>
        <p:txBody>
          <a:bodyPr>
            <a:normAutofit fontScale="77500" lnSpcReduction="20000"/>
          </a:bodyPr>
          <a:lstStyle/>
          <a:p>
            <a:r>
              <a:rPr lang="sr-Latn-RS" sz="2800" dirty="0" smtClean="0"/>
              <a:t>Ako referencirana stranica nije u glavnoj memoriji, prebacuje se sa diska u glavnu memoriju</a:t>
            </a:r>
          </a:p>
          <a:p>
            <a:r>
              <a:rPr lang="sr-Latn-RS" sz="2800" dirty="0" smtClean="0"/>
              <a:t>Ako nema dovoljno mesta, neka od stranica u glavnoj memoriji mora da se prebaci na disk</a:t>
            </a:r>
          </a:p>
          <a:p>
            <a:r>
              <a:rPr lang="sr-Latn-RS" dirty="0" smtClean="0"/>
              <a:t>Hardver obezbeđuje mapiranje adresa</a:t>
            </a:r>
            <a:endParaRPr lang="sr-Latn-RS" dirty="0"/>
          </a:p>
          <a:p>
            <a:r>
              <a:rPr lang="sr-Latn-RS" dirty="0"/>
              <a:t>OS </a:t>
            </a:r>
            <a:r>
              <a:rPr lang="sr-Latn-RS" dirty="0" smtClean="0"/>
              <a:t>određuje politiku dodeljivanja memorije</a:t>
            </a:r>
          </a:p>
          <a:p>
            <a:pPr lvl="1"/>
            <a:r>
              <a:rPr lang="sr-Latn-RS" dirty="0" smtClean="0"/>
              <a:t>koje i koliko stranica će se naći u memoriji</a:t>
            </a:r>
          </a:p>
          <a:p>
            <a:pPr lvl="1"/>
            <a:r>
              <a:rPr lang="sr-Latn-RS" dirty="0" smtClean="0"/>
              <a:t>algoritam zamene stranica u glavnoj memoriji</a:t>
            </a:r>
          </a:p>
          <a:p>
            <a:pPr lvl="1"/>
            <a:r>
              <a:rPr lang="sr-Latn-RS" dirty="0" smtClean="0"/>
              <a:t>algoritam prebacivanja stranice iz glavne memorije na disk</a:t>
            </a:r>
          </a:p>
          <a:p>
            <a:pPr lvl="1"/>
            <a:r>
              <a:rPr lang="sr-Latn-RS" dirty="0" smtClean="0"/>
              <a:t>...</a:t>
            </a:r>
          </a:p>
          <a:p>
            <a:pPr lvl="1"/>
            <a:endParaRPr lang="sr-Latn-RS" dirty="0"/>
          </a:p>
          <a:p>
            <a:endParaRPr lang="sr-Latn-R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5048" y="4800600"/>
            <a:ext cx="8226552" cy="19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31746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Osnovna dostignuća na koja se oslanjaju savremeni OS:</a:t>
            </a:r>
          </a:p>
          <a:p>
            <a:pPr lvl="1"/>
            <a:r>
              <a:rPr lang="sr-Latn-RS" dirty="0" smtClean="0"/>
              <a:t>Procesi</a:t>
            </a:r>
          </a:p>
          <a:p>
            <a:pPr lvl="1"/>
            <a:r>
              <a:rPr lang="sr-Latn-RS" dirty="0" smtClean="0"/>
              <a:t>Upravljanje memorijom</a:t>
            </a:r>
          </a:p>
          <a:p>
            <a:pPr lvl="1"/>
            <a:r>
              <a:rPr lang="sr-Latn-RS" b="1" dirty="0" smtClean="0"/>
              <a:t>Zaštita informacija i bezbednost</a:t>
            </a:r>
          </a:p>
          <a:p>
            <a:pPr lvl="1"/>
            <a:r>
              <a:rPr lang="sr-Latn-RS" dirty="0" smtClean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Zaštita informacija i bezbednost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Raspoloživost</a:t>
            </a:r>
          </a:p>
          <a:p>
            <a:pPr lvl="1"/>
            <a:r>
              <a:rPr lang="sr-Latn-RS" dirty="0" smtClean="0"/>
              <a:t>zaštita sistema od prekida rada</a:t>
            </a:r>
          </a:p>
          <a:p>
            <a:r>
              <a:rPr lang="sr-Latn-RS" dirty="0" smtClean="0"/>
              <a:t>Poverljivost</a:t>
            </a:r>
          </a:p>
          <a:p>
            <a:pPr lvl="1"/>
            <a:r>
              <a:rPr lang="sr-Latn-RS" dirty="0" smtClean="0"/>
              <a:t>korisnici ne smeju da čitaju podatke za koje nemaju pravo pristupa</a:t>
            </a:r>
          </a:p>
          <a:p>
            <a:r>
              <a:rPr lang="sr-Latn-RS" dirty="0" smtClean="0"/>
              <a:t>Integritet podataka</a:t>
            </a:r>
          </a:p>
          <a:p>
            <a:pPr lvl="1"/>
            <a:r>
              <a:rPr lang="sr-Latn-RS" dirty="0" smtClean="0"/>
              <a:t>zaštita podataka od nedozvoljene izmene</a:t>
            </a:r>
          </a:p>
          <a:p>
            <a:r>
              <a:rPr lang="sr-Latn-RS" dirty="0" smtClean="0"/>
              <a:t>Autentičnost</a:t>
            </a:r>
          </a:p>
          <a:p>
            <a:pPr lvl="1"/>
            <a:r>
              <a:rPr lang="sr-Latn-RS" dirty="0" smtClean="0"/>
              <a:t>provera identiteta korisnika i validnost poruka ili 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8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Osnovna dostignuća na koja se oslanjaju savremeni OS:</a:t>
            </a:r>
          </a:p>
          <a:p>
            <a:pPr lvl="1"/>
            <a:r>
              <a:rPr lang="sr-Latn-RS" dirty="0" smtClean="0"/>
              <a:t>Procesi</a:t>
            </a:r>
          </a:p>
          <a:p>
            <a:pPr lvl="1"/>
            <a:r>
              <a:rPr lang="sr-Latn-RS" dirty="0" smtClean="0"/>
              <a:t>Upravljanje memorijom</a:t>
            </a:r>
          </a:p>
          <a:p>
            <a:pPr lvl="1"/>
            <a:r>
              <a:rPr lang="sr-Latn-RS" dirty="0" smtClean="0"/>
              <a:t>Zaštita informacija i bezbednost</a:t>
            </a:r>
          </a:p>
          <a:p>
            <a:pPr lvl="1"/>
            <a:r>
              <a:rPr lang="sr-Latn-RS" b="1" dirty="0" smtClean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Upravljanje resursima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OS upravlja resursima (glavna memorija, procesor, U/I uređaji) i raspoređuje njihovu upotrebu prema procesima, pri čemu mora da obezbedi:</a:t>
            </a:r>
          </a:p>
          <a:p>
            <a:pPr lvl="1"/>
            <a:r>
              <a:rPr lang="sr-Latn-RS" dirty="0" smtClean="0"/>
              <a:t>Nepristrasnost</a:t>
            </a:r>
          </a:p>
          <a:p>
            <a:pPr lvl="2"/>
            <a:r>
              <a:rPr lang="sr-Latn-RS" dirty="0" smtClean="0"/>
              <a:t>poslovi sličnog tipa koji se takmiče za jedan resurs, treba da dobiju približno isti i fer pristup tom resursu</a:t>
            </a:r>
          </a:p>
          <a:p>
            <a:pPr lvl="1"/>
            <a:r>
              <a:rPr lang="sr-Latn-RS" dirty="0" smtClean="0"/>
              <a:t>Različitost odziva</a:t>
            </a:r>
          </a:p>
          <a:p>
            <a:pPr lvl="2"/>
            <a:r>
              <a:rPr lang="sr-Latn-RS" dirty="0" smtClean="0"/>
              <a:t>namerna pristrasnost dodelom resursa određenom procesu, što će omogućiti da se bolje ispuni ukupan skup zahteva</a:t>
            </a:r>
          </a:p>
          <a:p>
            <a:pPr lvl="1"/>
            <a:r>
              <a:rPr lang="sr-Latn-RS" dirty="0" smtClean="0"/>
              <a:t>Efikasnost</a:t>
            </a:r>
          </a:p>
          <a:p>
            <a:pPr lvl="2"/>
            <a:r>
              <a:rPr lang="sr-Latn-RS" dirty="0" smtClean="0"/>
              <a:t>OS pokušava da uveća propusnu moć, a smanji vreme odziva</a:t>
            </a:r>
          </a:p>
          <a:p>
            <a:pPr lvl="2"/>
            <a:r>
              <a:rPr lang="sr-Latn-RS" dirty="0" smtClean="0"/>
              <a:t>ovo su međusobno suprostavljeni kriterijumi, OS treba da nađe balans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9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Elementi OS za raspoređivanje</a:t>
            </a:r>
            <a:endParaRPr lang="en-US" dirty="0"/>
          </a:p>
        </p:txBody>
      </p:sp>
      <p:pic>
        <p:nvPicPr>
          <p:cNvPr id="4" name="Content Placeholder 3" descr="Fig02_11.gif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/>
          <a:srcRect l="2355" t="2169" r="12756" b="15835"/>
          <a:stretch/>
        </p:blipFill>
        <p:spPr>
          <a:xfrm>
            <a:off x="4295775" y="2438400"/>
            <a:ext cx="4819650" cy="3600450"/>
          </a:xfrm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730752" cy="49530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U kratkoročnom redu su procesi spremni za izvršavanje</a:t>
            </a:r>
          </a:p>
          <a:p>
            <a:pPr lvl="1"/>
            <a:r>
              <a:rPr lang="sr-Latn-RS" dirty="0" smtClean="0"/>
              <a:t>kružno dodeljivanje</a:t>
            </a:r>
          </a:p>
          <a:p>
            <a:pPr lvl="1"/>
            <a:r>
              <a:rPr lang="sr-Latn-RS" dirty="0" smtClean="0"/>
              <a:t>prema prioritetu</a:t>
            </a:r>
          </a:p>
          <a:p>
            <a:r>
              <a:rPr lang="sr-Latn-RS" dirty="0" smtClean="0"/>
              <a:t>U dugoročnom redu su novi poslovi koji čekaju da se ubace u kratkoročni red</a:t>
            </a:r>
          </a:p>
          <a:p>
            <a:r>
              <a:rPr lang="sr-Latn-RS" dirty="0" smtClean="0"/>
              <a:t>Za svaki U/I uređaj formira se red procesa koji čekaju na upotrebu uređaja</a:t>
            </a:r>
          </a:p>
          <a:p>
            <a:r>
              <a:rPr lang="sr-Latn-RS" dirty="0" smtClean="0"/>
              <a:t>Operativni sistem opslužuje prekide i sistemske pozive</a:t>
            </a:r>
          </a:p>
          <a:p>
            <a:r>
              <a:rPr lang="sr-Latn-RS" dirty="0" smtClean="0"/>
              <a:t>Po opsluživanju prekida ili sistemskog poziva, kratkoročni raspoređivač određuje proces koji će naredni da se izvrši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Simetrična višeprocesna obrada (SMP)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Bavi se raspoređivanjem procesa na hardveru sa simetričnim multiprocesorima</a:t>
            </a:r>
          </a:p>
          <a:p>
            <a:r>
              <a:rPr lang="sr-Latn-RS" dirty="0" smtClean="0"/>
              <a:t>Procesori </a:t>
            </a:r>
            <a:r>
              <a:rPr lang="sr-Latn-RS" dirty="0"/>
              <a:t>dele istu glavnu memoriju i U/I uređaje</a:t>
            </a:r>
            <a:endParaRPr lang="en-US" dirty="0"/>
          </a:p>
          <a:p>
            <a:r>
              <a:rPr lang="sr-Latn-RS" dirty="0"/>
              <a:t>Svi procesori mogu da obavljaju istu </a:t>
            </a:r>
            <a:r>
              <a:rPr lang="sr-Latn-RS" dirty="0" smtClean="0"/>
              <a:t>funkciju</a:t>
            </a:r>
          </a:p>
          <a:p>
            <a:r>
              <a:rPr lang="sr-Latn-RS" dirty="0" smtClean="0"/>
              <a:t>Više procesa može paralelno da se izvršava</a:t>
            </a:r>
          </a:p>
          <a:p>
            <a:r>
              <a:rPr lang="sr-Latn-RS" dirty="0" smtClean="0"/>
              <a:t>OS vodi računa o raspoređivanju niti ili procesa na pojedinačne procesore i sinhronizaciji između njih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Programski interfejsi u računarskom sistemu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Interfejs aplikativnog programiranja (API)</a:t>
            </a:r>
          </a:p>
          <a:p>
            <a:pPr lvl="1"/>
            <a:r>
              <a:rPr lang="sr-Latn-RS" dirty="0" smtClean="0"/>
              <a:t>specifikacija servisa koje aplikacija može da poziva</a:t>
            </a:r>
          </a:p>
          <a:p>
            <a:pPr lvl="1"/>
            <a:r>
              <a:rPr lang="sr-Latn-RS" dirty="0"/>
              <a:t>n</a:t>
            </a:r>
            <a:r>
              <a:rPr lang="sr-Latn-RS" dirty="0" smtClean="0"/>
              <a:t>pr. funkcije u sistemskoj biblioteci</a:t>
            </a:r>
          </a:p>
          <a:p>
            <a:r>
              <a:rPr lang="sr-Latn-RS" dirty="0" smtClean="0"/>
              <a:t>Binarni interfejs aplikacije (ABI)</a:t>
            </a:r>
          </a:p>
          <a:p>
            <a:pPr lvl="1"/>
            <a:r>
              <a:rPr lang="sr-Latn-RS" dirty="0" smtClean="0"/>
              <a:t>kao API, ali </a:t>
            </a:r>
            <a:r>
              <a:rPr lang="en-US" dirty="0" err="1" smtClean="0"/>
              <a:t>ni</a:t>
            </a:r>
            <a:r>
              <a:rPr lang="sr-Latn-RS" dirty="0" smtClean="0"/>
              <a:t>ž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nivoa</a:t>
            </a:r>
            <a:r>
              <a:rPr lang="en-US" dirty="0" smtClean="0"/>
              <a:t> </a:t>
            </a:r>
            <a:r>
              <a:rPr lang="sr-Latn-RS" dirty="0" smtClean="0"/>
              <a:t>– veza sa operativnim sistemom</a:t>
            </a:r>
          </a:p>
          <a:p>
            <a:pPr lvl="1"/>
            <a:r>
              <a:rPr lang="sr-Latn-RS" dirty="0"/>
              <a:t>d</a:t>
            </a:r>
            <a:r>
              <a:rPr lang="sr-Latn-RS" dirty="0" smtClean="0"/>
              <a:t>efiniše format </a:t>
            </a:r>
            <a:r>
              <a:rPr lang="en-US" dirty="0" err="1" smtClean="0"/>
              <a:t>komunikacije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OS (</a:t>
            </a:r>
            <a:r>
              <a:rPr lang="en-US" dirty="0" err="1" smtClean="0"/>
              <a:t>sistemski</a:t>
            </a:r>
            <a:r>
              <a:rPr lang="en-US" dirty="0" smtClean="0"/>
              <a:t> </a:t>
            </a:r>
            <a:r>
              <a:rPr lang="en-US" dirty="0" err="1" smtClean="0"/>
              <a:t>pozivi</a:t>
            </a:r>
            <a:r>
              <a:rPr lang="en-US" dirty="0" smtClean="0"/>
              <a:t>, </a:t>
            </a:r>
            <a:r>
              <a:rPr lang="sr-Latn-RS" dirty="0" smtClean="0"/>
              <a:t>predstavljanja tipova podataka, način poziva funkcija, ...</a:t>
            </a:r>
            <a:r>
              <a:rPr lang="en-US" dirty="0" smtClean="0"/>
              <a:t>)</a:t>
            </a:r>
            <a:r>
              <a:rPr lang="sr-Latn-RS" dirty="0" smtClean="0"/>
              <a:t> </a:t>
            </a:r>
          </a:p>
          <a:p>
            <a:r>
              <a:rPr lang="sr-Latn-RS" dirty="0"/>
              <a:t>Arhitektura skupa instrukcija (</a:t>
            </a:r>
            <a:r>
              <a:rPr lang="sr-Latn-RS" dirty="0" smtClean="0"/>
              <a:t>ISA)</a:t>
            </a:r>
          </a:p>
          <a:p>
            <a:pPr lvl="1"/>
            <a:r>
              <a:rPr lang="sr-Latn-RS" dirty="0" smtClean="0"/>
              <a:t>repertoar </a:t>
            </a:r>
            <a:r>
              <a:rPr lang="sr-Latn-RS" dirty="0"/>
              <a:t>instrukcija </a:t>
            </a:r>
            <a:r>
              <a:rPr lang="sr-Latn-RS" dirty="0" smtClean="0"/>
              <a:t>mašinsko</a:t>
            </a:r>
            <a:r>
              <a:rPr lang="en-US" dirty="0" smtClean="0"/>
              <a:t>g</a:t>
            </a:r>
            <a:r>
              <a:rPr lang="sr-Latn-RS" dirty="0" smtClean="0"/>
              <a:t> </a:t>
            </a:r>
            <a:r>
              <a:rPr lang="sr-Latn-RS" dirty="0"/>
              <a:t>jezika koje hardver podržava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Multiprogramiranje i višeprocesna obrada</a:t>
            </a:r>
            <a:endParaRPr lang="en-US" sz="3200" dirty="0"/>
          </a:p>
        </p:txBody>
      </p:sp>
      <p:pic>
        <p:nvPicPr>
          <p:cNvPr id="4" name="Content Placeholder 3" descr="Fig02_12.gi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t="250" b="11566"/>
          <a:stretch/>
        </p:blipFill>
        <p:spPr>
          <a:xfrm>
            <a:off x="1143000" y="1600200"/>
            <a:ext cx="6733032" cy="4848226"/>
          </a:xfrm>
        </p:spPr>
      </p:pic>
    </p:spTree>
    <p:extLst>
      <p:ext uri="{BB962C8B-B14F-4D97-AF65-F5344CB8AC3E}">
        <p14:creationId xmlns:p14="http://schemas.microsoft.com/office/powerpoint/2010/main" val="42563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Prednosti višeprocesne obrade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Performanse</a:t>
            </a:r>
          </a:p>
          <a:p>
            <a:pPr lvl="1"/>
            <a:r>
              <a:rPr lang="sr-Latn-RS" dirty="0" smtClean="0"/>
              <a:t>ako se delovi posla mogu odraditi paralelno, sistem sa više procesora će postići bolje performanse</a:t>
            </a:r>
          </a:p>
          <a:p>
            <a:r>
              <a:rPr lang="sr-Latn-RS" dirty="0" smtClean="0"/>
              <a:t>Raspoloživost</a:t>
            </a:r>
          </a:p>
          <a:p>
            <a:pPr lvl="1"/>
            <a:r>
              <a:rPr lang="sr-Latn-RS" dirty="0" smtClean="0"/>
              <a:t>Otkaz jednog procesora neće zaustaviti sistem</a:t>
            </a:r>
          </a:p>
          <a:p>
            <a:pPr lvl="1"/>
            <a:r>
              <a:rPr lang="sr-Latn-RS" dirty="0" smtClean="0"/>
              <a:t>Pošto svi procesori mogu da obavljaju iste funkcije, sistem će nastaviti da radi sa smanjenim performansama</a:t>
            </a:r>
          </a:p>
          <a:p>
            <a:r>
              <a:rPr lang="sr-Latn-RS" dirty="0" smtClean="0"/>
              <a:t>Postepeno poboljšanje sistema</a:t>
            </a:r>
          </a:p>
          <a:p>
            <a:pPr lvl="1"/>
            <a:r>
              <a:rPr lang="sr-Latn-RS" dirty="0" smtClean="0"/>
              <a:t>moguće je poboljšati performanse dodavanjem procesora</a:t>
            </a:r>
          </a:p>
          <a:p>
            <a:r>
              <a:rPr lang="sr-Latn-RS" dirty="0" smtClean="0"/>
              <a:t>Skaliranje</a:t>
            </a:r>
          </a:p>
          <a:p>
            <a:pPr lvl="1"/>
            <a:r>
              <a:rPr lang="sr-Latn-RS" dirty="0" smtClean="0"/>
              <a:t>proizvođači mogu ponuditi opseg proizvoda različite cene i performansi na osnovu broja procesora</a:t>
            </a:r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0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Dizajn OS za SMP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686800" cy="5181600"/>
          </a:xfrm>
        </p:spPr>
        <p:txBody>
          <a:bodyPr>
            <a:normAutofit/>
          </a:bodyPr>
          <a:lstStyle/>
          <a:p>
            <a:r>
              <a:rPr lang="sr-Latn-RS" dirty="0" smtClean="0"/>
              <a:t>Simultani konkurentni procesi ili niti</a:t>
            </a:r>
          </a:p>
          <a:p>
            <a:pPr lvl="1"/>
            <a:r>
              <a:rPr lang="sr-Latn-RS" dirty="0" smtClean="0"/>
              <a:t>strukture kernela treba da podrže mogućnost konkurentnog pristupa od strane više procesa koji se istovremeno izvršavaju na različitim procesorima</a:t>
            </a:r>
          </a:p>
          <a:p>
            <a:r>
              <a:rPr lang="sr-Latn-RS" dirty="0" smtClean="0"/>
              <a:t>Raspoređivanje</a:t>
            </a:r>
          </a:p>
          <a:p>
            <a:pPr lvl="1"/>
            <a:r>
              <a:rPr lang="sr-Latn-RS" dirty="0" smtClean="0"/>
              <a:t>Svaki procesor može da sprovodi raspoređivanje, što komplikuje politiku raspoređivanja</a:t>
            </a:r>
          </a:p>
          <a:p>
            <a:r>
              <a:rPr lang="sr-Latn-RS" dirty="0" smtClean="0"/>
              <a:t>Sinhronizacija</a:t>
            </a:r>
          </a:p>
          <a:p>
            <a:pPr lvl="1"/>
            <a:r>
              <a:rPr lang="sr-Latn-RS" dirty="0" smtClean="0"/>
              <a:t>Međusobna isključivost i signaliziranje više aktivnih procesa istovremeno koji imaju pristup deljenim adresnim prostorima i U/I resursima</a:t>
            </a:r>
          </a:p>
        </p:txBody>
      </p:sp>
    </p:spTree>
    <p:extLst>
      <p:ext uri="{BB962C8B-B14F-4D97-AF65-F5344CB8AC3E}">
        <p14:creationId xmlns:p14="http://schemas.microsoft.com/office/powerpoint/2010/main" val="21668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Dizajn OS za SMP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memorijom</a:t>
            </a:r>
          </a:p>
          <a:p>
            <a:pPr lvl="1"/>
            <a:r>
              <a:rPr lang="sr-Latn-RS" dirty="0"/>
              <a:t>iskoristiti paralelizam hardvera za bolju performansu</a:t>
            </a:r>
          </a:p>
          <a:p>
            <a:pPr lvl="1"/>
            <a:r>
              <a:rPr lang="sr-Latn-RS" dirty="0"/>
              <a:t>koordinirati procesore pri straničenju, kako bi bili konzistentni kada više procesora deli istu stranicu</a:t>
            </a:r>
          </a:p>
          <a:p>
            <a:r>
              <a:rPr lang="sr-Latn-RS" dirty="0"/>
              <a:t>Pouzdanost i otpornost na greške</a:t>
            </a:r>
          </a:p>
          <a:p>
            <a:pPr lvl="1"/>
            <a:r>
              <a:rPr lang="sr-Latn-RS" dirty="0"/>
              <a:t>OS treba da reaguje na gubitak procesora smanjenjem performanse i ponovnim raspoređivanjem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9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Komunikacija korisničke aplikacije sa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Sistemski pozivi</a:t>
            </a:r>
          </a:p>
          <a:p>
            <a:pPr lvl="1"/>
            <a:r>
              <a:rPr lang="sr-Latn-RS" dirty="0" smtClean="0"/>
              <a:t>OS pruža skup servisa koji se mogu pozvati iz sloja korisničkih aplikacija i koji obavljaju određenu funkcionalnost OS</a:t>
            </a:r>
          </a:p>
          <a:p>
            <a:pPr lvl="1"/>
            <a:r>
              <a:rPr lang="sr-Latn-RS" dirty="0" smtClean="0"/>
              <a:t>Mogu se pozivati direktno ili</a:t>
            </a:r>
          </a:p>
          <a:p>
            <a:pPr lvl="1"/>
            <a:r>
              <a:rPr lang="sr-Latn-RS" dirty="0" smtClean="0"/>
              <a:t>Indirektno korišćenjem sistemske biblioteke</a:t>
            </a:r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7475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Direktan poziv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5105400"/>
            <a:ext cx="8153400" cy="1905000"/>
          </a:xfrm>
        </p:spPr>
        <p:txBody>
          <a:bodyPr>
            <a:normAutofit/>
          </a:bodyPr>
          <a:lstStyle/>
          <a:p>
            <a:r>
              <a:rPr lang="sr-Latn-RS" sz="2000" dirty="0" smtClean="0"/>
              <a:t>Korisnička aplikacija zahteva uslugu OS slanjem sistemskog poziva</a:t>
            </a:r>
          </a:p>
          <a:p>
            <a:r>
              <a:rPr lang="sr-Latn-RS" sz="2000" dirty="0" smtClean="0"/>
              <a:t>OS u režimu kernela izvršava traženi zadatak i vraća odgovor aplikaciji</a:t>
            </a:r>
          </a:p>
          <a:p>
            <a:endParaRPr lang="en-GB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14707"/>
            <a:ext cx="5597451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68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Sistemska biblioteka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178552" cy="44958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Sadrži programski kod za upućivanje sistemskih poziva OS</a:t>
            </a:r>
          </a:p>
          <a:p>
            <a:r>
              <a:rPr lang="sr-Latn-RS" dirty="0" smtClean="0"/>
              <a:t>Služi kao srednji sloj između korisničke aplikacije i OS</a:t>
            </a:r>
          </a:p>
          <a:p>
            <a:r>
              <a:rPr lang="sr-Latn-RS" dirty="0" smtClean="0"/>
              <a:t>Omotač oko sistemskih poziva</a:t>
            </a:r>
          </a:p>
          <a:p>
            <a:r>
              <a:rPr lang="sr-Latn-RS" dirty="0" smtClean="0"/>
              <a:t>Korisnička aplikacija ne mora da vodi računa o specifikaciji sistemskog poziva</a:t>
            </a:r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62158"/>
            <a:ext cx="3219718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6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Upravljanje procesima</a:t>
            </a:r>
          </a:p>
          <a:p>
            <a:pPr lvl="1"/>
            <a:r>
              <a:rPr lang="sr-Latn-RS" dirty="0" smtClean="0"/>
              <a:t>Završi, prekini</a:t>
            </a:r>
          </a:p>
          <a:p>
            <a:pPr lvl="1"/>
            <a:r>
              <a:rPr lang="sr-Latn-RS" dirty="0" smtClean="0"/>
              <a:t>Učitaj, izvrši</a:t>
            </a:r>
          </a:p>
          <a:p>
            <a:pPr lvl="1"/>
            <a:r>
              <a:rPr lang="sr-Latn-RS" dirty="0" smtClean="0"/>
              <a:t>Kreiraj</a:t>
            </a:r>
          </a:p>
          <a:p>
            <a:pPr lvl="1"/>
            <a:r>
              <a:rPr lang="sr-Latn-RS" dirty="0" smtClean="0"/>
              <a:t>Preuzmi i postavi atribute procesa</a:t>
            </a:r>
          </a:p>
          <a:p>
            <a:pPr lvl="1"/>
            <a:r>
              <a:rPr lang="sr-Latn-RS" dirty="0" smtClean="0"/>
              <a:t>Čekaj određeno vreme</a:t>
            </a:r>
          </a:p>
          <a:p>
            <a:pPr lvl="1"/>
            <a:r>
              <a:rPr lang="sr-Latn-RS" dirty="0" smtClean="0"/>
              <a:t>Čekaj na događaj</a:t>
            </a:r>
          </a:p>
          <a:p>
            <a:pPr lvl="1"/>
            <a:r>
              <a:rPr lang="sr-Latn-RS" dirty="0" smtClean="0"/>
              <a:t>Signaliziraj događaj</a:t>
            </a:r>
          </a:p>
          <a:p>
            <a:pPr lvl="1"/>
            <a:r>
              <a:rPr lang="sr-Latn-RS" dirty="0" smtClean="0"/>
              <a:t>Zauzmi i oslobodi memoriju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Upravljanje fajlovima</a:t>
            </a:r>
          </a:p>
          <a:p>
            <a:pPr lvl="1"/>
            <a:r>
              <a:rPr lang="sr-Latn-RS" dirty="0" smtClean="0"/>
              <a:t>Kreiraj i obriši</a:t>
            </a:r>
          </a:p>
          <a:p>
            <a:pPr lvl="1"/>
            <a:r>
              <a:rPr lang="sr-Latn-RS" dirty="0" smtClean="0"/>
              <a:t>Otvori i zatvori</a:t>
            </a:r>
          </a:p>
          <a:p>
            <a:pPr lvl="1"/>
            <a:r>
              <a:rPr lang="sr-Latn-RS" dirty="0" smtClean="0"/>
              <a:t>Pročitaj, upiši i pozicioniraj se</a:t>
            </a:r>
          </a:p>
          <a:p>
            <a:pPr lvl="1"/>
            <a:r>
              <a:rPr lang="sr-Latn-RS" dirty="0" smtClean="0"/>
              <a:t>Preuzmi i postavi atribute fajla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55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Upravljanje uređajima</a:t>
            </a:r>
          </a:p>
          <a:p>
            <a:pPr lvl="1"/>
            <a:r>
              <a:rPr lang="sr-Latn-RS" dirty="0" smtClean="0"/>
              <a:t>Zatraži i otpusti uređaj</a:t>
            </a:r>
          </a:p>
          <a:p>
            <a:pPr lvl="1"/>
            <a:r>
              <a:rPr lang="sr-Latn-RS" dirty="0" smtClean="0"/>
              <a:t>Pročitaj i upiši</a:t>
            </a:r>
          </a:p>
          <a:p>
            <a:pPr lvl="1"/>
            <a:r>
              <a:rPr lang="sr-Latn-RS" dirty="0" smtClean="0"/>
              <a:t>Preuzmi i postavi atribute uređaja</a:t>
            </a:r>
          </a:p>
          <a:p>
            <a:pPr lvl="1"/>
            <a:r>
              <a:rPr lang="sr-Latn-RS" dirty="0" smtClean="0"/>
              <a:t>Logički dodaj i izbaci uređaj iz sistema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15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OS kao interfejs između korisnika i računara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Dva</a:t>
            </a:r>
            <a:r>
              <a:rPr lang="en-US" dirty="0" smtClean="0"/>
              <a:t> </a:t>
            </a:r>
            <a:r>
              <a:rPr lang="en-US" dirty="0" err="1" smtClean="0"/>
              <a:t>osnovna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sr-Latn-RS" dirty="0" smtClean="0"/>
              <a:t>čina interakcije korisnika sa operativnim sistemom</a:t>
            </a:r>
          </a:p>
          <a:p>
            <a:pPr lvl="1"/>
            <a:r>
              <a:rPr lang="sr-Latn-RS" dirty="0" smtClean="0"/>
              <a:t>Komandna linija</a:t>
            </a:r>
          </a:p>
          <a:p>
            <a:pPr lvl="1"/>
            <a:r>
              <a:rPr lang="sr-Latn-RS" dirty="0" smtClean="0"/>
              <a:t>Grafički interfejs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Evidencija informacija</a:t>
            </a:r>
          </a:p>
          <a:p>
            <a:pPr lvl="1"/>
            <a:r>
              <a:rPr lang="sr-Latn-RS" dirty="0" smtClean="0"/>
              <a:t>Preuzmi i postavi sistemsko vreme i datum</a:t>
            </a:r>
          </a:p>
          <a:p>
            <a:pPr lvl="1"/>
            <a:r>
              <a:rPr lang="sr-Latn-RS" dirty="0" smtClean="0"/>
              <a:t>Uzmi i postavi podatke iz sistema</a:t>
            </a:r>
          </a:p>
          <a:p>
            <a:r>
              <a:rPr lang="sr-Latn-RS" dirty="0" smtClean="0"/>
              <a:t>Komunikacija</a:t>
            </a:r>
          </a:p>
          <a:p>
            <a:pPr lvl="1"/>
            <a:r>
              <a:rPr lang="sr-Latn-RS" dirty="0" smtClean="0"/>
              <a:t>Kreiraj i obriši komunikacionu vezu</a:t>
            </a:r>
          </a:p>
          <a:p>
            <a:pPr lvl="1"/>
            <a:r>
              <a:rPr lang="sr-Latn-RS" dirty="0" smtClean="0"/>
              <a:t>Pošalji i primi poruku</a:t>
            </a:r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9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4495800"/>
          </a:xfrm>
        </p:spPr>
        <p:txBody>
          <a:bodyPr/>
          <a:lstStyle/>
          <a:p>
            <a:r>
              <a:rPr lang="sr-Latn-RS" dirty="0" smtClean="0"/>
              <a:t>Monolitno jezgro</a:t>
            </a:r>
          </a:p>
          <a:p>
            <a:pPr lvl="1"/>
            <a:r>
              <a:rPr lang="sr-Latn-RS" dirty="0"/>
              <a:t>u jednom </a:t>
            </a:r>
            <a:r>
              <a:rPr lang="sr-Latn-RS" dirty="0" smtClean="0"/>
              <a:t>velikom </a:t>
            </a:r>
            <a:r>
              <a:rPr lang="sr-Latn-RS" dirty="0"/>
              <a:t>jezgru </a:t>
            </a:r>
            <a:r>
              <a:rPr lang="sr-Latn-RS" dirty="0" smtClean="0"/>
              <a:t>sve </a:t>
            </a:r>
            <a:r>
              <a:rPr lang="sr-Latn-RS" dirty="0"/>
              <a:t>funkcionalnosti OS</a:t>
            </a:r>
          </a:p>
          <a:p>
            <a:pPr lvl="2"/>
            <a:r>
              <a:rPr lang="sr-Latn-RS" dirty="0"/>
              <a:t>raspoređivanje, fajl sistem, upravljanje memorijom, </a:t>
            </a:r>
            <a:r>
              <a:rPr lang="sr-Latn-RS" dirty="0" smtClean="0"/>
              <a:t>...</a:t>
            </a:r>
          </a:p>
          <a:p>
            <a:pPr lvl="2"/>
            <a:r>
              <a:rPr lang="sr-Latn-RS" dirty="0" smtClean="0"/>
              <a:t>Primer strukture UNIX sistema</a:t>
            </a:r>
            <a:endParaRPr lang="sr-Latn-R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352800"/>
            <a:ext cx="5238750" cy="327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58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235952" cy="4495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Slojevita struktura</a:t>
            </a:r>
          </a:p>
          <a:p>
            <a:pPr lvl="1"/>
            <a:r>
              <a:rPr lang="sr-Latn-RS" dirty="0" smtClean="0"/>
              <a:t>Funkcionalnosti podeljene u hijerarhijski organizovane slojeve</a:t>
            </a:r>
          </a:p>
          <a:p>
            <a:pPr lvl="1"/>
            <a:r>
              <a:rPr lang="sr-Latn-RS" dirty="0" smtClean="0"/>
              <a:t>Svaki sloj </a:t>
            </a:r>
          </a:p>
          <a:p>
            <a:pPr lvl="2"/>
            <a:r>
              <a:rPr lang="sr-Latn-RS" dirty="0" smtClean="0"/>
              <a:t>Poziva operacije koje pruža niži nivo</a:t>
            </a:r>
          </a:p>
          <a:p>
            <a:pPr lvl="2"/>
            <a:r>
              <a:rPr lang="sr-Latn-RS" dirty="0" smtClean="0"/>
              <a:t>Pruža operacije koje mogu biti pozvane od </a:t>
            </a:r>
          </a:p>
          <a:p>
            <a:pPr marL="685800" lvl="2" indent="0">
              <a:buNone/>
            </a:pPr>
            <a:r>
              <a:rPr lang="sr-Latn-RS" dirty="0"/>
              <a:t>	</a:t>
            </a:r>
            <a:r>
              <a:rPr lang="sr-Latn-RS" dirty="0" smtClean="0"/>
              <a:t>višeg nivoa</a:t>
            </a:r>
          </a:p>
          <a:p>
            <a:pPr lvl="1"/>
            <a:r>
              <a:rPr lang="sr-Latn-RS" dirty="0" smtClean="0"/>
              <a:t>Problem je </a:t>
            </a:r>
          </a:p>
          <a:p>
            <a:pPr lvl="2"/>
            <a:r>
              <a:rPr lang="sr-Latn-RS" dirty="0" smtClean="0"/>
              <a:t>što određeni delovi komuniciraju dvosmerno, pa nije moguće odrediti koji deo treba da bude na višem hijerarhijskom nivou</a:t>
            </a:r>
          </a:p>
          <a:p>
            <a:pPr lvl="2"/>
            <a:r>
              <a:rPr lang="sr-Latn-RS" dirty="0" smtClean="0"/>
              <a:t>Sporo jer se prolazi kroz niz sistemskih poziva kroz slojeve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1981200"/>
            <a:ext cx="23050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91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19600"/>
            <a:ext cx="4724400" cy="232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0352" cy="3124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Mikrokernel</a:t>
            </a:r>
          </a:p>
          <a:p>
            <a:pPr lvl="1"/>
            <a:r>
              <a:rPr lang="sr-Latn-RS" dirty="0" smtClean="0"/>
              <a:t>Jezgro </a:t>
            </a:r>
            <a:r>
              <a:rPr lang="sr-Latn-RS" dirty="0"/>
              <a:t>sadrži samo nekoliko osnovnih funkcija</a:t>
            </a:r>
          </a:p>
          <a:p>
            <a:pPr lvl="1"/>
            <a:r>
              <a:rPr lang="sr-Latn-RS" dirty="0" smtClean="0"/>
              <a:t>Ostali </a:t>
            </a:r>
            <a:r>
              <a:rPr lang="sr-Latn-RS" dirty="0"/>
              <a:t>servisi se obezbeđuju preko procesa koji rade u korisničkom režimu</a:t>
            </a:r>
          </a:p>
          <a:p>
            <a:pPr lvl="1"/>
            <a:r>
              <a:rPr lang="sr-Latn-RS" dirty="0" smtClean="0"/>
              <a:t>Pojednostavljuje implementaciju, pruža fleksibilnost, dobro </a:t>
            </a:r>
            <a:r>
              <a:rPr lang="sr-Latn-RS" dirty="0"/>
              <a:t>prilagođen za distribuirana okruženja</a:t>
            </a:r>
            <a:endParaRPr lang="en-US" dirty="0"/>
          </a:p>
          <a:p>
            <a:pPr lvl="1"/>
            <a:r>
              <a:rPr lang="sr-Latn-RS" dirty="0" smtClean="0"/>
              <a:t>Slabe performanse zbog toga što servisi iz korisničko</a:t>
            </a:r>
            <a:r>
              <a:rPr lang="en-US" dirty="0" smtClean="0"/>
              <a:t>g</a:t>
            </a:r>
            <a:r>
              <a:rPr lang="sr-Latn-RS" dirty="0" smtClean="0"/>
              <a:t> moda moraju preko sistemskih poziva da obavljaju operacije 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1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67175"/>
            <a:ext cx="5224462" cy="25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226552" cy="2666999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Modularna struktura</a:t>
            </a:r>
          </a:p>
          <a:p>
            <a:pPr lvl="1"/>
            <a:r>
              <a:rPr lang="sr-Latn-RS" dirty="0" smtClean="0"/>
              <a:t>Funkcionalnosti podeljene u module koji se dinamički učitavaju</a:t>
            </a:r>
          </a:p>
          <a:p>
            <a:pPr lvl="1"/>
            <a:r>
              <a:rPr lang="sr-Latn-RS" dirty="0" smtClean="0"/>
              <a:t>Kernel uvek sadrži ključne funkcije, a ostale se učitavaju dinamički u toku izvršavanja </a:t>
            </a:r>
          </a:p>
          <a:p>
            <a:pPr lvl="1"/>
            <a:r>
              <a:rPr lang="sr-Latn-RS" dirty="0" smtClean="0"/>
              <a:t>Sistem podeljen u nezavisne celine, kao kod slojevite strukture, ali svaka celina može da komunicira sa svakom</a:t>
            </a:r>
          </a:p>
          <a:p>
            <a:pPr lvl="1"/>
            <a:r>
              <a:rPr lang="sr-Latn-RS" dirty="0" smtClean="0"/>
              <a:t>Linux, Windows, Mac OS X, Solaris ovako strukturirani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Hibridna struktura</a:t>
            </a:r>
          </a:p>
          <a:p>
            <a:pPr lvl="1"/>
            <a:r>
              <a:rPr lang="sr-Latn-RS" dirty="0" smtClean="0"/>
              <a:t>Većina sistema u sebi kombinuje različite strukture</a:t>
            </a:r>
          </a:p>
          <a:p>
            <a:pPr lvl="1"/>
            <a:r>
              <a:rPr lang="sr-Latn-RS" dirty="0" smtClean="0"/>
              <a:t>Linux i Solaris su monolitni, ali i modularni</a:t>
            </a:r>
          </a:p>
          <a:p>
            <a:pPr lvl="1"/>
            <a:r>
              <a:rPr lang="sr-Latn-RS" dirty="0" smtClean="0"/>
              <a:t>Windows je najvećim delom monolitan, ali ima deo funkcija koje se izvršavaju u korisničkom režimu kao kod mikrokernela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47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Pokretanje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Kako pri pokretanju računara, hardver zna gde je kod OS da bi krenuo da ga izvršava?</a:t>
            </a:r>
          </a:p>
          <a:p>
            <a:r>
              <a:rPr lang="sr-Latn-RS" dirty="0" smtClean="0"/>
              <a:t>Bootstrap loader</a:t>
            </a:r>
          </a:p>
          <a:p>
            <a:pPr lvl="1"/>
            <a:r>
              <a:rPr lang="sr-Latn-RS" dirty="0" smtClean="0"/>
              <a:t>Program koji se prvi pokreće i koji je odgovoran za učitavanje OS u memoriju i pokretanje</a:t>
            </a:r>
          </a:p>
          <a:p>
            <a:pPr lvl="1"/>
            <a:r>
              <a:rPr lang="sr-Latn-RS" dirty="0" smtClean="0"/>
              <a:t>Učitavanje realizovano u dva nivoa</a:t>
            </a:r>
          </a:p>
          <a:p>
            <a:pPr lvl="2"/>
            <a:r>
              <a:rPr lang="sr-Latn-RS" dirty="0" smtClean="0"/>
              <a:t>Jednostavni </a:t>
            </a:r>
            <a:r>
              <a:rPr lang="sr-Latn-RS" i="1" dirty="0" smtClean="0"/>
              <a:t>bootstrap loader</a:t>
            </a:r>
            <a:r>
              <a:rPr lang="sr-Latn-RS" dirty="0" smtClean="0"/>
              <a:t> zapisan u ROM memoriji koji se prvi pokreće (BIOS, UEFI)</a:t>
            </a:r>
          </a:p>
          <a:p>
            <a:pPr lvl="2"/>
            <a:r>
              <a:rPr lang="sr-Latn-RS" dirty="0" smtClean="0"/>
              <a:t>Ovaj </a:t>
            </a:r>
            <a:r>
              <a:rPr lang="sr-Latn-RS" i="1" dirty="0" smtClean="0"/>
              <a:t>loader</a:t>
            </a:r>
            <a:r>
              <a:rPr lang="sr-Latn-RS" dirty="0" smtClean="0"/>
              <a:t> je odgovoran da sa predefinisane lokacije na disku učita kompleksniji </a:t>
            </a:r>
            <a:r>
              <a:rPr lang="sr-Latn-RS" i="1" dirty="0" smtClean="0"/>
              <a:t>loader </a:t>
            </a:r>
            <a:r>
              <a:rPr lang="sr-Latn-RS" dirty="0" smtClean="0"/>
              <a:t>koji učitava OS</a:t>
            </a:r>
            <a:endParaRPr lang="sr-Latn-RS" i="1" dirty="0" smtClean="0"/>
          </a:p>
        </p:txBody>
      </p:sp>
    </p:spTree>
    <p:extLst>
      <p:ext uri="{BB962C8B-B14F-4D97-AF65-F5344CB8AC3E}">
        <p14:creationId xmlns:p14="http://schemas.microsoft.com/office/powerpoint/2010/main" val="11612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Virtuelizacija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48200"/>
          </a:xfrm>
        </p:spPr>
        <p:txBody>
          <a:bodyPr>
            <a:normAutofit/>
          </a:bodyPr>
          <a:lstStyle/>
          <a:p>
            <a:r>
              <a:rPr lang="sr-Latn-RS" sz="2700" dirty="0" smtClean="0"/>
              <a:t>Omogućuje da se na jednom računaru istovremeno izvršava više operativnih sistema ili više instanci jednog OS</a:t>
            </a:r>
          </a:p>
          <a:p>
            <a:r>
              <a:rPr lang="sr-Latn-RS" sz="2700" dirty="0" smtClean="0"/>
              <a:t>Na taj način moguće je na istoj platformi izvršavati više aplikacija koje rade na različitim OS</a:t>
            </a:r>
            <a:endParaRPr lang="sr-Latn-RS" sz="2700" dirty="0"/>
          </a:p>
          <a:p>
            <a:r>
              <a:rPr lang="sr-Latn-RS" sz="2700" i="1" dirty="0" smtClean="0"/>
              <a:t>Host </a:t>
            </a:r>
            <a:r>
              <a:rPr lang="sr-Latn-RS" sz="2700" dirty="0" smtClean="0"/>
              <a:t>operativni sistem</a:t>
            </a:r>
            <a:r>
              <a:rPr lang="en-US" sz="2700" dirty="0" smtClean="0"/>
              <a:t> </a:t>
            </a:r>
            <a:r>
              <a:rPr lang="sr-Latn-RS" sz="2700" dirty="0" smtClean="0"/>
              <a:t>može da podrži više virtuelnih mašina</a:t>
            </a:r>
          </a:p>
          <a:p>
            <a:pPr lvl="1"/>
            <a:r>
              <a:rPr lang="sr-Latn-RS" sz="2270" dirty="0" smtClean="0"/>
              <a:t>svaka mašina ima karakteristike posebnog OS i, u nekim verzijama virtuelizacije, posebne hardverske platforme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Koncept virtuelne mašine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9508"/>
          <a:stretch/>
        </p:blipFill>
        <p:spPr bwMode="auto">
          <a:xfrm>
            <a:off x="2133600" y="1524000"/>
            <a:ext cx="4923810" cy="411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5715000"/>
            <a:ext cx="8153400" cy="9144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Svaka VM izvršava svoj OS</a:t>
            </a:r>
          </a:p>
          <a:p>
            <a:r>
              <a:rPr lang="sr-Latn-RS" dirty="0" smtClean="0"/>
              <a:t>VMM obezbeđuje vezu ovih virtuelnih OS sa hardverom (preko </a:t>
            </a:r>
            <a:r>
              <a:rPr lang="sr-Latn-RS" i="1" dirty="0" smtClean="0"/>
              <a:t>host </a:t>
            </a:r>
            <a:r>
              <a:rPr lang="sr-Latn-RS" dirty="0" smtClean="0"/>
              <a:t>OS)</a:t>
            </a:r>
          </a:p>
        </p:txBody>
      </p:sp>
    </p:spTree>
    <p:extLst>
      <p:ext uri="{BB962C8B-B14F-4D97-AF65-F5344CB8AC3E}">
        <p14:creationId xmlns:p14="http://schemas.microsoft.com/office/powerpoint/2010/main" val="38392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Pojam „mašine“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0352" cy="48006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Iz perspektive aplikacije, mašinu definišu:</a:t>
            </a:r>
          </a:p>
          <a:p>
            <a:pPr lvl="1"/>
            <a:r>
              <a:rPr lang="sr-Latn-RS" dirty="0"/>
              <a:t>svojstva jezika visokog nivoa i sistemski bibliotečki pozivi</a:t>
            </a:r>
          </a:p>
          <a:p>
            <a:pPr lvl="1"/>
            <a:r>
              <a:rPr lang="en-US" dirty="0"/>
              <a:t>API </a:t>
            </a:r>
            <a:r>
              <a:rPr lang="sr-Latn-RS" dirty="0"/>
              <a:t>definiše mašinu onako kako je vidi </a:t>
            </a:r>
            <a:r>
              <a:rPr lang="sr-Latn-RS" dirty="0" smtClean="0"/>
              <a:t>aplikacija</a:t>
            </a:r>
          </a:p>
          <a:p>
            <a:r>
              <a:rPr lang="sr-Latn-RS" dirty="0" smtClean="0"/>
              <a:t>Iz perspektive procesa, koji izvršava prevedeni aplikativni program, mašina je:</a:t>
            </a:r>
          </a:p>
          <a:p>
            <a:pPr lvl="1"/>
            <a:r>
              <a:rPr lang="sr-Latn-RS" dirty="0" smtClean="0"/>
              <a:t>virtuelni memorijski prostora dodeljen procesu</a:t>
            </a:r>
          </a:p>
          <a:p>
            <a:pPr lvl="1"/>
            <a:r>
              <a:rPr lang="sr-Latn-RS" dirty="0" smtClean="0"/>
              <a:t>procesorski registri koje može da koristi</a:t>
            </a:r>
            <a:endParaRPr lang="en-US" dirty="0"/>
          </a:p>
          <a:p>
            <a:pPr lvl="1"/>
            <a:r>
              <a:rPr lang="sr-Latn-RS" dirty="0" smtClean="0"/>
              <a:t>Skup mašinskih instrukcija korisničkog nivoa koje može da izvršava</a:t>
            </a:r>
            <a:endParaRPr lang="en-US" dirty="0"/>
          </a:p>
          <a:p>
            <a:pPr lvl="1"/>
            <a:r>
              <a:rPr lang="sr-Latn-RS" dirty="0" smtClean="0"/>
              <a:t>Skup sistemskih poziva OS koje može da poziva za U/I</a:t>
            </a:r>
          </a:p>
          <a:p>
            <a:pPr lvl="1"/>
            <a:r>
              <a:rPr lang="en-US" dirty="0" smtClean="0"/>
              <a:t>ABI </a:t>
            </a:r>
            <a:r>
              <a:rPr lang="sr-Latn-RS" dirty="0" smtClean="0"/>
              <a:t>definiše mašinu onako kako je vidi proces</a:t>
            </a:r>
          </a:p>
          <a:p>
            <a:r>
              <a:rPr lang="sr-Latn-RS" dirty="0" smtClean="0"/>
              <a:t>Iz perspektive OS, mašina je:</a:t>
            </a:r>
          </a:p>
          <a:p>
            <a:pPr lvl="1"/>
            <a:r>
              <a:rPr lang="sr-Latn-RS" dirty="0" smtClean="0"/>
              <a:t>fajl sistem i U/I resursi kojima procesi pristupaju</a:t>
            </a:r>
          </a:p>
          <a:p>
            <a:pPr lvl="1"/>
            <a:r>
              <a:rPr lang="sr-Latn-RS" dirty="0" smtClean="0"/>
              <a:t>stvarna memorija i U/I resursi koje sistem adresira za procese</a:t>
            </a:r>
            <a:endParaRPr lang="en-US" dirty="0"/>
          </a:p>
          <a:p>
            <a:pPr lvl="1"/>
            <a:r>
              <a:rPr lang="en-US" dirty="0" smtClean="0"/>
              <a:t>ISA </a:t>
            </a:r>
            <a:r>
              <a:rPr lang="sr-Latn-RS" dirty="0" smtClean="0"/>
              <a:t>predstavlja interfejs između OS i mašine</a:t>
            </a:r>
            <a:endParaRPr lang="en-US" dirty="0" smtClean="0"/>
          </a:p>
          <a:p>
            <a:pPr lvl="1"/>
            <a:endParaRPr lang="sr-Latn-R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8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Komandna linija kao veza 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Interakcija se vrši unosom tekstualnih </a:t>
            </a:r>
            <a:r>
              <a:rPr lang="sr-Latn-RS" dirty="0" smtClean="0"/>
              <a:t>komandi</a:t>
            </a:r>
          </a:p>
          <a:p>
            <a:endParaRPr lang="sr-Latn-RS" dirty="0" smtClean="0"/>
          </a:p>
        </p:txBody>
      </p:sp>
      <p:pic>
        <p:nvPicPr>
          <p:cNvPr id="5" name="Jim Carrey tries typing test (1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2362200"/>
            <a:ext cx="74676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Procesna virtuelna mašina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Virtuelna platforma za izvršavanje jednog procesa</a:t>
            </a:r>
          </a:p>
          <a:p>
            <a:r>
              <a:rPr lang="sr-Latn-RS" dirty="0" smtClean="0"/>
              <a:t>Primeri</a:t>
            </a:r>
          </a:p>
          <a:p>
            <a:pPr lvl="1"/>
            <a:r>
              <a:rPr lang="sr-Latn-RS" dirty="0" smtClean="0"/>
              <a:t>Java VM</a:t>
            </a:r>
          </a:p>
          <a:p>
            <a:pPr lvl="1"/>
            <a:r>
              <a:rPr lang="sr-Latn-RS" dirty="0" smtClean="0"/>
              <a:t>Microsoft .NET framework</a:t>
            </a:r>
          </a:p>
          <a:p>
            <a:r>
              <a:rPr lang="sr-Latn-RS" dirty="0" smtClean="0"/>
              <a:t>Stvara se kada i proces i ukida kada se on završi</a:t>
            </a:r>
          </a:p>
          <a:p>
            <a:r>
              <a:rPr lang="sr-Latn-RS" dirty="0" smtClean="0"/>
              <a:t>Kompajliranje aplikacije stvara virtuelni binarni kod</a:t>
            </a:r>
          </a:p>
          <a:p>
            <a:r>
              <a:rPr lang="sr-Latn-RS" dirty="0" smtClean="0"/>
              <a:t>Kod se izvršava u VM, tako da može da se izvrši na svakoj platformi za koju postoji VM</a:t>
            </a:r>
          </a:p>
          <a:p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Procesna virtuelna mašina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14709"/>
          <a:stretch/>
        </p:blipFill>
        <p:spPr bwMode="auto">
          <a:xfrm>
            <a:off x="1066800" y="1828800"/>
            <a:ext cx="6705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835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Sistemska virtuelna mašina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Jedna hardverska platforma može da podrži više izolovanih gostujućih OS</a:t>
            </a:r>
          </a:p>
          <a:p>
            <a:r>
              <a:rPr lang="sr-Latn-RS" dirty="0" smtClean="0"/>
              <a:t>Primeri</a:t>
            </a:r>
          </a:p>
          <a:p>
            <a:pPr lvl="1"/>
            <a:r>
              <a:rPr lang="sr-Latn-RS" dirty="0" smtClean="0"/>
              <a:t>VMware</a:t>
            </a:r>
          </a:p>
          <a:p>
            <a:pPr lvl="1"/>
            <a:r>
              <a:rPr lang="sr-Latn-RS" dirty="0" smtClean="0"/>
              <a:t>VirtualBox</a:t>
            </a:r>
          </a:p>
          <a:p>
            <a:r>
              <a:rPr lang="sr-Latn-RS" dirty="0" smtClean="0"/>
              <a:t>Virtuelizujući softver je </a:t>
            </a:r>
            <a:r>
              <a:rPr lang="sr-Latn-RS" i="1" dirty="0" smtClean="0"/>
              <a:t>host</a:t>
            </a:r>
            <a:r>
              <a:rPr lang="sr-Latn-RS" dirty="0" smtClean="0"/>
              <a:t> određenom broju gostujućih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Sistemska virtuelna mašina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22761"/>
          <a:stretch/>
        </p:blipFill>
        <p:spPr bwMode="auto">
          <a:xfrm>
            <a:off x="1219200" y="1981200"/>
            <a:ext cx="67056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534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10996</TotalTime>
  <Words>3803</Words>
  <Application>Microsoft Office PowerPoint</Application>
  <PresentationFormat>On-screen Show (4:3)</PresentationFormat>
  <Paragraphs>630</Paragraphs>
  <Slides>93</Slides>
  <Notes>3</Notes>
  <HiddenSlides>0</HiddenSlides>
  <MMClips>6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Arial</vt:lpstr>
      <vt:lpstr>Calibri</vt:lpstr>
      <vt:lpstr>Cambria Math</vt:lpstr>
      <vt:lpstr>Courier New</vt:lpstr>
      <vt:lpstr>Monotype Corsiva</vt:lpstr>
      <vt:lpstr>Tw Cen MT</vt:lpstr>
      <vt:lpstr>Wingdings</vt:lpstr>
      <vt:lpstr>Wingdings 2</vt:lpstr>
      <vt:lpstr>Median</vt:lpstr>
      <vt:lpstr>Document</vt:lpstr>
      <vt:lpstr>Operativni sistemi</vt:lpstr>
      <vt:lpstr>Pojam OS</vt:lpstr>
      <vt:lpstr>Pojam OS</vt:lpstr>
      <vt:lpstr>Ciljevi OS</vt:lpstr>
      <vt:lpstr>OS kao interfejs između korisnika i računara</vt:lpstr>
      <vt:lpstr>OS kao interfejs između korisnika i računara</vt:lpstr>
      <vt:lpstr>Programski interfejsi u računarskom sistemu</vt:lpstr>
      <vt:lpstr>OS kao interfejs između korisnika i računara</vt:lpstr>
      <vt:lpstr>Komandna linija kao veza ka operativnom sistemu</vt:lpstr>
      <vt:lpstr>Komandna linija kao veza ka operativnom sistemu</vt:lpstr>
      <vt:lpstr>Komandna linija kao veza ka operativnom sistemu</vt:lpstr>
      <vt:lpstr>Grafički interfejs kao veza sa operativnim sistemom</vt:lpstr>
      <vt:lpstr>Grafički interfejs kao veza sa operativnim sistemom</vt:lpstr>
      <vt:lpstr>Standardne usluge OS</vt:lpstr>
      <vt:lpstr>Standardne usluge OS</vt:lpstr>
      <vt:lpstr>OS kao upravljač resursa</vt:lpstr>
      <vt:lpstr>OS kao upravljač resursa</vt:lpstr>
      <vt:lpstr>Istorija razvoja OS</vt:lpstr>
      <vt:lpstr>Serijska obrada</vt:lpstr>
      <vt:lpstr>Serijska obrada</vt:lpstr>
      <vt:lpstr>Jednostavni sistemi paketne obrade</vt:lpstr>
      <vt:lpstr>Jednostavni sistemi paketne obrade</vt:lpstr>
      <vt:lpstr>Funkcije monitora</vt:lpstr>
      <vt:lpstr>Funkcije procesora</vt:lpstr>
      <vt:lpstr>Hardverska podrška za monitor</vt:lpstr>
      <vt:lpstr>Režim izvršavanja</vt:lpstr>
      <vt:lpstr>Multiprogramirani sistemi paketne obrade</vt:lpstr>
      <vt:lpstr>Multiprogramirani sistemi paketne obrade</vt:lpstr>
      <vt:lpstr>Multiprogramirani sistemi paketne obrade</vt:lpstr>
      <vt:lpstr>Jednoprogramiranje</vt:lpstr>
      <vt:lpstr>Multiprogramiranje</vt:lpstr>
      <vt:lpstr>Poređenje performansi Jednoprogramiranje naspram multiprogramiranja</vt:lpstr>
      <vt:lpstr>Histogram iskorišćenja</vt:lpstr>
      <vt:lpstr>Efekti multiprogramiranja na iskorišćenost resursa</vt:lpstr>
      <vt:lpstr>Hardverska podrška za multiprogramiranje</vt:lpstr>
      <vt:lpstr>OS podrška za multiprogramiranje</vt:lpstr>
      <vt:lpstr>Sistemi sa deljenjem vremena</vt:lpstr>
      <vt:lpstr>Multiprogramiranje naspram deljenja vremena</vt:lpstr>
      <vt:lpstr>Realizacija sistema sa deljenjem vremena</vt:lpstr>
      <vt:lpstr>Zahtevi za savremeni OS</vt:lpstr>
      <vt:lpstr>Savremeni OS</vt:lpstr>
      <vt:lpstr>Savremeni OS</vt:lpstr>
      <vt:lpstr>PowerPoint Presentation</vt:lpstr>
      <vt:lpstr>Savremeni OS</vt:lpstr>
      <vt:lpstr>PowerPoint Presentation</vt:lpstr>
      <vt:lpstr>Savremeni OS</vt:lpstr>
      <vt:lpstr>BSD Unix</vt:lpstr>
      <vt:lpstr>Savremeni OS</vt:lpstr>
      <vt:lpstr>Savremeni OS</vt:lpstr>
      <vt:lpstr>Implementacija OS</vt:lpstr>
      <vt:lpstr>Implementacija OS</vt:lpstr>
      <vt:lpstr>Implementacija OS</vt:lpstr>
      <vt:lpstr>Glavna dostignuća</vt:lpstr>
      <vt:lpstr>Pojam procesa</vt:lpstr>
      <vt:lpstr>Komponente procesa</vt:lpstr>
      <vt:lpstr>Upravljanje procesom (pojednostavljen model)</vt:lpstr>
      <vt:lpstr>Višenitna obrada</vt:lpstr>
      <vt:lpstr>Glavna dostignuća</vt:lpstr>
      <vt:lpstr>Upravljanje memorijom</vt:lpstr>
      <vt:lpstr>Virtuelno adresiranje</vt:lpstr>
      <vt:lpstr>Straničenje</vt:lpstr>
      <vt:lpstr>Virtuelna memorija</vt:lpstr>
      <vt:lpstr>Adresiranje virtuelne memorije</vt:lpstr>
      <vt:lpstr>Glavna dostignuća</vt:lpstr>
      <vt:lpstr>Zaštita informacija i bezbednost</vt:lpstr>
      <vt:lpstr>Glavna dostignuća</vt:lpstr>
      <vt:lpstr>Upravljanje resursima</vt:lpstr>
      <vt:lpstr>Elementi OS za raspoređivanje</vt:lpstr>
      <vt:lpstr>Simetrična višeprocesna obrada (SMP)</vt:lpstr>
      <vt:lpstr>Multiprogramiranje i višeprocesna obrada</vt:lpstr>
      <vt:lpstr>Prednosti višeprocesne obrade</vt:lpstr>
      <vt:lpstr>Dizajn OS za SMP</vt:lpstr>
      <vt:lpstr>Dizajn OS za SMP</vt:lpstr>
      <vt:lpstr>Komunikacija korisničke aplikacije sa OS</vt:lpstr>
      <vt:lpstr>Direktan poziv sistemskih poziva</vt:lpstr>
      <vt:lpstr>Sistemska biblioteka</vt:lpstr>
      <vt:lpstr>Tipovi sistemskih poziva</vt:lpstr>
      <vt:lpstr>Tipovi sistemskih poziva</vt:lpstr>
      <vt:lpstr>Tipovi sistemskih poziva</vt:lpstr>
      <vt:lpstr>Tipovi sistemskih poziva</vt:lpstr>
      <vt:lpstr>Struktura kernela OS</vt:lpstr>
      <vt:lpstr>Struktura kernela OS</vt:lpstr>
      <vt:lpstr>Struktura kernela OS</vt:lpstr>
      <vt:lpstr>Struktura kernela OS</vt:lpstr>
      <vt:lpstr>Struktura kernela OS</vt:lpstr>
      <vt:lpstr>Pokretanje OS</vt:lpstr>
      <vt:lpstr>Virtuelizacija</vt:lpstr>
      <vt:lpstr>Koncept virtuelne mašine</vt:lpstr>
      <vt:lpstr>Pojam „mašine“</vt:lpstr>
      <vt:lpstr>Procesna virtuelna mašina</vt:lpstr>
      <vt:lpstr>Procesna virtuelna mašina</vt:lpstr>
      <vt:lpstr>Sistemska virtuelna mašina</vt:lpstr>
      <vt:lpstr>Sistemska virtuelna mašina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409</cp:revision>
  <dcterms:created xsi:type="dcterms:W3CDTF">2014-10-01T08:35:38Z</dcterms:created>
  <dcterms:modified xsi:type="dcterms:W3CDTF">2022-03-27T18:55:40Z</dcterms:modified>
</cp:coreProperties>
</file>